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9"/>
  </p:notesMasterIdLst>
  <p:sldIdLst>
    <p:sldId id="256" r:id="rId2"/>
    <p:sldId id="257" r:id="rId3"/>
    <p:sldId id="258" r:id="rId4"/>
    <p:sldId id="259" r:id="rId5"/>
    <p:sldId id="261" r:id="rId6"/>
    <p:sldId id="260" r:id="rId7"/>
    <p:sldId id="262" r:id="rId8"/>
    <p:sldId id="263" r:id="rId9"/>
    <p:sldId id="265" r:id="rId10"/>
    <p:sldId id="264" r:id="rId11"/>
    <p:sldId id="266" r:id="rId12"/>
    <p:sldId id="267" r:id="rId13"/>
    <p:sldId id="268" r:id="rId14"/>
    <p:sldId id="269" r:id="rId15"/>
    <p:sldId id="271" r:id="rId16"/>
    <p:sldId id="270" r:id="rId17"/>
    <p:sldId id="272" r:id="rId1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F00C1A-411B-4583-B179-0B04AF7C0841}" type="datetimeFigureOut">
              <a:rPr lang="en-US" smtClean="0"/>
              <a:pPr/>
              <a:t>10/1/2025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8A41A7-D235-4156-9776-09409DC0CEE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6EBF56AE-262B-49CF-8EC9-3BEEE5B604C9}" type="datetime1">
              <a:rPr lang="id-ID" smtClean="0"/>
              <a:pPr/>
              <a:t>01/10/2025</a:t>
            </a:fld>
            <a:endParaRPr lang="id-ID"/>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id-ID"/>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9B29C887-26ED-4DE1-BF44-CFB8C81A5FEE}" type="slidenum">
              <a:rPr lang="id-ID" smtClean="0"/>
              <a:pPr/>
              <a:t>‹#›</a:t>
            </a:fld>
            <a:endParaRPr lang="id-ID"/>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49A11-5CC5-4C66-AE91-1D449E1D929B}" type="datetime1">
              <a:rPr lang="id-ID" smtClean="0"/>
              <a:pPr/>
              <a:t>01/10/2025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B29C887-26ED-4DE1-BF44-CFB8C81A5FEE}"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28272D-403C-4CF4-8F43-9379693B6E2F}" type="datetime1">
              <a:rPr lang="id-ID" smtClean="0"/>
              <a:pPr/>
              <a:t>01/10/2025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B29C887-26ED-4DE1-BF44-CFB8C81A5FEE}"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2C2017B2-7D7B-4A7C-9CAD-21F81E904BA4}" type="datetime1">
              <a:rPr lang="id-ID" smtClean="0"/>
              <a:pPr/>
              <a:t>01/10/2025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B29C887-26ED-4DE1-BF44-CFB8C81A5FEE}" type="slidenum">
              <a:rPr lang="id-ID" smtClean="0"/>
              <a:pPr/>
              <a:t>‹#›</a:t>
            </a:fld>
            <a:endParaRPr lang="id-ID"/>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1F98B6-7282-418E-AA29-68B8FD089DC2}" type="datetime1">
              <a:rPr lang="id-ID" smtClean="0"/>
              <a:pPr/>
              <a:t>01/10/2025</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B29C887-26ED-4DE1-BF44-CFB8C81A5FEE}"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7870703-BE42-42A8-A744-3000B1D594D8}" type="datetime1">
              <a:rPr lang="id-ID" smtClean="0"/>
              <a:pPr/>
              <a:t>01/10/2025</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B29C887-26ED-4DE1-BF44-CFB8C81A5FEE}"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F6A4B9-46EA-416D-AF17-CFE5D440D5DF}" type="datetime1">
              <a:rPr lang="id-ID" smtClean="0"/>
              <a:pPr/>
              <a:t>01/10/2025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B29C887-26ED-4DE1-BF44-CFB8C81A5FEE}"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27D23DC-53E4-4BA3-B522-F525B4BB0407}" type="datetime1">
              <a:rPr lang="id-ID" smtClean="0"/>
              <a:pPr/>
              <a:t>01/10/2025</a:t>
            </a:fld>
            <a:endParaRPr lang="id-ID"/>
          </a:p>
        </p:txBody>
      </p:sp>
      <p:sp>
        <p:nvSpPr>
          <p:cNvPr id="7" name="Slide Number Placeholder 6"/>
          <p:cNvSpPr>
            <a:spLocks noGrp="1"/>
          </p:cNvSpPr>
          <p:nvPr>
            <p:ph type="sldNum" sz="quarter" idx="12"/>
          </p:nvPr>
        </p:nvSpPr>
        <p:spPr/>
        <p:txBody>
          <a:bodyPr/>
          <a:lstStyle/>
          <a:p>
            <a:fld id="{9B29C887-26ED-4DE1-BF44-CFB8C81A5FEE}" type="slidenum">
              <a:rPr lang="id-ID" smtClean="0"/>
              <a:pPr/>
              <a:t>‹#›</a:t>
            </a:fld>
            <a:endParaRPr lang="id-ID"/>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id-ID"/>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4B373A-9431-47F2-8C23-EF9D84E46EC0}" type="datetime1">
              <a:rPr lang="id-ID" smtClean="0"/>
              <a:pPr/>
              <a:t>01/10/2025</a:t>
            </a:fld>
            <a:endParaRPr lang="id-ID"/>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id-ID"/>
          </a:p>
        </p:txBody>
      </p:sp>
      <p:sp>
        <p:nvSpPr>
          <p:cNvPr id="7" name="Slide Number Placeholder 6"/>
          <p:cNvSpPr>
            <a:spLocks noGrp="1"/>
          </p:cNvSpPr>
          <p:nvPr>
            <p:ph type="sldNum" sz="quarter" idx="12"/>
          </p:nvPr>
        </p:nvSpPr>
        <p:spPr/>
        <p:txBody>
          <a:bodyPr/>
          <a:lstStyle/>
          <a:p>
            <a:fld id="{9B29C887-26ED-4DE1-BF44-CFB8C81A5FEE}"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EBF513-2781-4C1F-9408-166AF9B0F8F7}" type="datetime1">
              <a:rPr lang="id-ID" smtClean="0"/>
              <a:pPr/>
              <a:t>01/10/2025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B29C887-26ED-4DE1-BF44-CFB8C81A5FEE}"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9F27922-8EEF-4FAA-8D51-4B1BEA6BB559}" type="datetime1">
              <a:rPr lang="id-ID" smtClean="0"/>
              <a:pPr/>
              <a:t>01/10/2025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B29C887-26ED-4DE1-BF44-CFB8C81A5FEE}"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C93DC84A-27A1-449D-902B-7CED0BDFEEA0}" type="datetime1">
              <a:rPr lang="id-ID" smtClean="0"/>
              <a:pPr/>
              <a:t>01/10/2025</a:t>
            </a:fld>
            <a:endParaRPr lang="id-ID"/>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id-ID"/>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9B29C887-26ED-4DE1-BF44-CFB8C81A5FEE}"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3365" y="2492896"/>
            <a:ext cx="3313355" cy="1917740"/>
          </a:xfrm>
        </p:spPr>
        <p:txBody>
          <a:bodyPr>
            <a:normAutofit fontScale="90000"/>
          </a:bodyPr>
          <a:lstStyle/>
          <a:p>
            <a:r>
              <a:rPr lang="id-ID" dirty="0"/>
              <a:t>SEJARAH, PENGERTIAN, KONSEP DASAR</a:t>
            </a:r>
          </a:p>
        </p:txBody>
      </p:sp>
      <p:sp>
        <p:nvSpPr>
          <p:cNvPr id="3" name="Subtitle 2"/>
          <p:cNvSpPr>
            <a:spLocks noGrp="1"/>
          </p:cNvSpPr>
          <p:nvPr>
            <p:ph type="subTitle" idx="1"/>
          </p:nvPr>
        </p:nvSpPr>
        <p:spPr/>
        <p:txBody>
          <a:bodyPr>
            <a:normAutofit/>
          </a:bodyPr>
          <a:lstStyle/>
          <a:p>
            <a:r>
              <a:rPr lang="id-ID" sz="3200" b="1" dirty="0"/>
              <a:t>TERAPI TINGKAH LAKU</a:t>
            </a:r>
          </a:p>
        </p:txBody>
      </p:sp>
    </p:spTree>
    <p:extLst>
      <p:ext uri="{BB962C8B-B14F-4D97-AF65-F5344CB8AC3E}">
        <p14:creationId xmlns:p14="http://schemas.microsoft.com/office/powerpoint/2010/main" val="354971536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45152"/>
          </a:xfrm>
        </p:spPr>
        <p:txBody>
          <a:bodyPr/>
          <a:lstStyle/>
          <a:p>
            <a:r>
              <a:rPr lang="id-ID" dirty="0"/>
              <a:t>PENDAHULUAN</a:t>
            </a:r>
          </a:p>
        </p:txBody>
      </p:sp>
      <p:sp>
        <p:nvSpPr>
          <p:cNvPr id="3" name="Content Placeholder 2"/>
          <p:cNvSpPr>
            <a:spLocks noGrp="1"/>
          </p:cNvSpPr>
          <p:nvPr>
            <p:ph idx="1"/>
          </p:nvPr>
        </p:nvSpPr>
        <p:spPr>
          <a:xfrm>
            <a:off x="467544" y="1916832"/>
            <a:ext cx="8280920" cy="4680520"/>
          </a:xfrm>
        </p:spPr>
        <p:txBody>
          <a:bodyPr/>
          <a:lstStyle/>
          <a:p>
            <a:r>
              <a:rPr lang="id-ID" dirty="0"/>
              <a:t>Terapi Tingkah Laku lahir dari aliran Psikologi Bahaviorisme</a:t>
            </a:r>
          </a:p>
          <a:p>
            <a:r>
              <a:rPr lang="id-ID" dirty="0"/>
              <a:t>Pengertian Behaviorisme :</a:t>
            </a:r>
          </a:p>
          <a:p>
            <a:pPr lvl="1"/>
            <a:r>
              <a:rPr lang="id-ID" dirty="0"/>
              <a:t>Psikologi adalah ilmu yang menyelidiki tingkah laku yang dapat diamati, dikuantifikasi dan diteliti secara eksperimental</a:t>
            </a:r>
          </a:p>
          <a:p>
            <a:pPr lvl="1"/>
            <a:r>
              <a:rPr lang="id-ID" dirty="0"/>
              <a:t>Tingkah laku manusia merupakan hasil belajar melalui pembiasaan/kondisioning</a:t>
            </a:r>
          </a:p>
          <a:p>
            <a:pPr lvl="1"/>
            <a:r>
              <a:rPr lang="id-ID" dirty="0"/>
              <a:t>Tingkah laku merupakan hasil hubungan antara stimulus dan respon ( S – R )</a:t>
            </a:r>
          </a:p>
          <a:p>
            <a:pPr lvl="1"/>
            <a:r>
              <a:rPr lang="id-ID" dirty="0"/>
              <a:t>Determinan perilaku adalah stimulus atau lingkungan</a:t>
            </a:r>
          </a:p>
          <a:p>
            <a:pPr lvl="2"/>
            <a:endParaRPr lang="id-ID" dirty="0"/>
          </a:p>
          <a:p>
            <a:pPr lvl="2"/>
            <a:endParaRPr lang="id-ID" dirty="0"/>
          </a:p>
        </p:txBody>
      </p:sp>
    </p:spTree>
    <p:extLst>
      <p:ext uri="{BB962C8B-B14F-4D97-AF65-F5344CB8AC3E}">
        <p14:creationId xmlns:p14="http://schemas.microsoft.com/office/powerpoint/2010/main" val="4290780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692696"/>
            <a:ext cx="7992888" cy="936104"/>
          </a:xfrm>
        </p:spPr>
        <p:txBody>
          <a:bodyPr>
            <a:normAutofit/>
          </a:bodyPr>
          <a:lstStyle/>
          <a:p>
            <a:r>
              <a:rPr lang="id-ID" b="1" dirty="0"/>
              <a:t>DEFINISI TERAPI TINGKAH LAKU</a:t>
            </a:r>
          </a:p>
        </p:txBody>
      </p:sp>
      <p:sp>
        <p:nvSpPr>
          <p:cNvPr id="3" name="Content Placeholder 2"/>
          <p:cNvSpPr>
            <a:spLocks noGrp="1"/>
          </p:cNvSpPr>
          <p:nvPr>
            <p:ph idx="1"/>
          </p:nvPr>
        </p:nvSpPr>
        <p:spPr>
          <a:xfrm>
            <a:off x="611560" y="1988840"/>
            <a:ext cx="7920880" cy="4320480"/>
          </a:xfrm>
        </p:spPr>
        <p:txBody>
          <a:bodyPr>
            <a:normAutofit/>
          </a:bodyPr>
          <a:lstStyle/>
          <a:p>
            <a:r>
              <a:rPr lang="id-ID" sz="3200" dirty="0"/>
              <a:t>Menurut EYSENK</a:t>
            </a:r>
          </a:p>
          <a:p>
            <a:pPr marL="365760" lvl="1" indent="0">
              <a:buNone/>
            </a:pPr>
            <a:r>
              <a:rPr lang="id-ID" sz="2800" dirty="0"/>
              <a:t>Terapi Tingkah Laku adalah suatu usaha untuk mengubah tingkah laku dan emosi manusia dengan cara yang menguntungkan sesuai dengan prinsip teori belajar modern yang berasal dari Pavlov, Watson dan Hull.</a:t>
            </a:r>
          </a:p>
          <a:p>
            <a:endParaRPr lang="id-ID" dirty="0"/>
          </a:p>
        </p:txBody>
      </p:sp>
    </p:spTree>
    <p:extLst>
      <p:ext uri="{BB962C8B-B14F-4D97-AF65-F5344CB8AC3E}">
        <p14:creationId xmlns:p14="http://schemas.microsoft.com/office/powerpoint/2010/main" val="240376238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89168"/>
          </a:xfrm>
        </p:spPr>
        <p:txBody>
          <a:bodyPr>
            <a:normAutofit/>
          </a:bodyPr>
          <a:lstStyle/>
          <a:p>
            <a:r>
              <a:rPr lang="id-ID" dirty="0"/>
              <a:t>Definisi YATES</a:t>
            </a:r>
          </a:p>
        </p:txBody>
      </p:sp>
      <p:sp>
        <p:nvSpPr>
          <p:cNvPr id="3" name="Content Placeholder 2"/>
          <p:cNvSpPr>
            <a:spLocks noGrp="1"/>
          </p:cNvSpPr>
          <p:nvPr>
            <p:ph idx="1"/>
          </p:nvPr>
        </p:nvSpPr>
        <p:spPr>
          <a:xfrm>
            <a:off x="611560" y="2060848"/>
            <a:ext cx="7704856" cy="4248472"/>
          </a:xfrm>
        </p:spPr>
        <p:txBody>
          <a:bodyPr>
            <a:normAutofit/>
          </a:bodyPr>
          <a:lstStyle/>
          <a:p>
            <a:pPr marL="68580" indent="0" algn="just">
              <a:buNone/>
            </a:pPr>
            <a:r>
              <a:rPr lang="id-ID" dirty="0"/>
              <a:t>Terapi Tingkah Laku  adalah : </a:t>
            </a:r>
          </a:p>
          <a:p>
            <a:pPr lvl="1" algn="just"/>
            <a:r>
              <a:rPr lang="id-ID" dirty="0"/>
              <a:t>suatu usaha untuk menggunakan secara sistematis pengetahuan empiris dan teoritis yang dihasilkan dari penerapan metod</a:t>
            </a:r>
            <a:r>
              <a:rPr lang="en-US" dirty="0"/>
              <a:t>e</a:t>
            </a:r>
            <a:r>
              <a:rPr lang="id-ID" dirty="0"/>
              <a:t> eksperimental dalam psikologi yang berhubungan dengan fisiologi </a:t>
            </a:r>
          </a:p>
          <a:p>
            <a:pPr lvl="1" algn="just"/>
            <a:r>
              <a:rPr lang="id-ID" dirty="0"/>
              <a:t>dengan tujuan menjelaskan penyebab pola-pola tingkah laku abnormal dan melakukan treatment serta pencegahan tingkah laku abnormal dengan cara penelitian yang terkontrol terhadap kasus tunggal, baik secara deskriptif maupun remedial.</a:t>
            </a:r>
          </a:p>
        </p:txBody>
      </p:sp>
    </p:spTree>
    <p:extLst>
      <p:ext uri="{BB962C8B-B14F-4D97-AF65-F5344CB8AC3E}">
        <p14:creationId xmlns:p14="http://schemas.microsoft.com/office/powerpoint/2010/main" val="56883232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17160"/>
          </a:xfrm>
        </p:spPr>
        <p:txBody>
          <a:bodyPr/>
          <a:lstStyle/>
          <a:p>
            <a:r>
              <a:rPr lang="id-ID" dirty="0"/>
              <a:t>Definisi Wolpe</a:t>
            </a:r>
          </a:p>
        </p:txBody>
      </p:sp>
      <p:sp>
        <p:nvSpPr>
          <p:cNvPr id="3" name="Content Placeholder 2"/>
          <p:cNvSpPr>
            <a:spLocks noGrp="1"/>
          </p:cNvSpPr>
          <p:nvPr>
            <p:ph idx="1"/>
          </p:nvPr>
        </p:nvSpPr>
        <p:spPr>
          <a:xfrm>
            <a:off x="1043608" y="2204864"/>
            <a:ext cx="7128792" cy="3627765"/>
          </a:xfrm>
        </p:spPr>
        <p:txBody>
          <a:bodyPr>
            <a:normAutofit/>
          </a:bodyPr>
          <a:lstStyle/>
          <a:p>
            <a:pPr marL="68580" indent="0">
              <a:buNone/>
            </a:pPr>
            <a:r>
              <a:rPr lang="id-ID" sz="2800" dirty="0"/>
              <a:t>Terapi Tingkah Laku adalah penggunaan prinsip-prinsip dan paradigma belajar yang dibina secara eksperimental untuk mengatasi kebiasaan yang tidak adaptif.</a:t>
            </a:r>
          </a:p>
        </p:txBody>
      </p:sp>
    </p:spTree>
    <p:extLst>
      <p:ext uri="{BB962C8B-B14F-4D97-AF65-F5344CB8AC3E}">
        <p14:creationId xmlns:p14="http://schemas.microsoft.com/office/powerpoint/2010/main" val="289370710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027664"/>
            <a:ext cx="8064896" cy="1177200"/>
          </a:xfrm>
        </p:spPr>
        <p:txBody>
          <a:bodyPr>
            <a:normAutofit fontScale="90000"/>
          </a:bodyPr>
          <a:lstStyle/>
          <a:p>
            <a:r>
              <a:rPr lang="id-ID" dirty="0"/>
              <a:t>Tokoh-tokoh Behaviorisme &amp; Konsep-konsepnya</a:t>
            </a:r>
          </a:p>
        </p:txBody>
      </p:sp>
      <p:sp>
        <p:nvSpPr>
          <p:cNvPr id="3" name="Content Placeholder 2"/>
          <p:cNvSpPr>
            <a:spLocks noGrp="1"/>
          </p:cNvSpPr>
          <p:nvPr>
            <p:ph idx="1"/>
          </p:nvPr>
        </p:nvSpPr>
        <p:spPr>
          <a:xfrm>
            <a:off x="395536" y="2204864"/>
            <a:ext cx="8352928" cy="4320480"/>
          </a:xfrm>
        </p:spPr>
        <p:txBody>
          <a:bodyPr>
            <a:noAutofit/>
          </a:bodyPr>
          <a:lstStyle/>
          <a:p>
            <a:r>
              <a:rPr lang="id-ID" sz="2800" b="1" dirty="0"/>
              <a:t>Watson</a:t>
            </a:r>
          </a:p>
          <a:p>
            <a:pPr marL="366713" indent="0">
              <a:buNone/>
            </a:pPr>
            <a:r>
              <a:rPr lang="id-ID" sz="2800" dirty="0"/>
              <a:t>Inti Perilaku yang tampak = Behaviorisme</a:t>
            </a:r>
          </a:p>
          <a:p>
            <a:r>
              <a:rPr lang="id-ID" sz="2800" b="1" dirty="0"/>
              <a:t>Thorndike</a:t>
            </a:r>
            <a:r>
              <a:rPr lang="id-ID" sz="2800" dirty="0"/>
              <a:t> (</a:t>
            </a:r>
            <a:r>
              <a:rPr lang="id-ID" sz="2800" i="1" dirty="0"/>
              <a:t>The Law of Effect</a:t>
            </a:r>
            <a:r>
              <a:rPr lang="id-ID" sz="2800" dirty="0"/>
              <a:t>)</a:t>
            </a:r>
          </a:p>
          <a:p>
            <a:pPr marL="365760" lvl="1" indent="0">
              <a:buNone/>
            </a:pPr>
            <a:r>
              <a:rPr lang="id-ID" sz="2400" dirty="0"/>
              <a:t>Respon yang mendapat hadiah akan menguat dan respon yang tidak mendapat hadiah akan melemah.</a:t>
            </a:r>
          </a:p>
          <a:p>
            <a:r>
              <a:rPr lang="id-ID" sz="2800" b="1" dirty="0"/>
              <a:t>Skinner</a:t>
            </a:r>
          </a:p>
          <a:p>
            <a:pPr marL="365760" lvl="1" indent="0">
              <a:buNone/>
            </a:pPr>
            <a:r>
              <a:rPr lang="id-ID" sz="2400" dirty="0"/>
              <a:t>Konsep Operant Conditioning yaitu bahwa reinforcer dapat digunakan untuk membuat respon meningkat/sering terjadi atau berkurang.</a:t>
            </a:r>
          </a:p>
        </p:txBody>
      </p:sp>
    </p:spTree>
    <p:extLst>
      <p:ext uri="{BB962C8B-B14F-4D97-AF65-F5344CB8AC3E}">
        <p14:creationId xmlns:p14="http://schemas.microsoft.com/office/powerpoint/2010/main" val="92150219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92696"/>
            <a:ext cx="7024744" cy="817160"/>
          </a:xfrm>
        </p:spPr>
        <p:txBody>
          <a:bodyPr/>
          <a:lstStyle/>
          <a:p>
            <a:r>
              <a:rPr lang="id-ID" b="1" dirty="0"/>
              <a:t>KESIMPULAN</a:t>
            </a:r>
          </a:p>
        </p:txBody>
      </p:sp>
      <p:sp>
        <p:nvSpPr>
          <p:cNvPr id="3" name="Content Placeholder 2"/>
          <p:cNvSpPr>
            <a:spLocks noGrp="1"/>
          </p:cNvSpPr>
          <p:nvPr>
            <p:ph idx="1"/>
          </p:nvPr>
        </p:nvSpPr>
        <p:spPr>
          <a:xfrm>
            <a:off x="467544" y="1556792"/>
            <a:ext cx="8280920" cy="4896544"/>
          </a:xfrm>
        </p:spPr>
        <p:txBody>
          <a:bodyPr>
            <a:normAutofit/>
          </a:bodyPr>
          <a:lstStyle/>
          <a:p>
            <a:r>
              <a:rPr lang="id-ID" sz="2800" dirty="0"/>
              <a:t>Terapi Tingkah Laku </a:t>
            </a:r>
            <a:r>
              <a:rPr lang="en-US" sz="2800" dirty="0" err="1"/>
              <a:t>ada</a:t>
            </a:r>
            <a:r>
              <a:rPr lang="id-ID" sz="2800" dirty="0"/>
              <a:t>lah terapi yang bertujuan mengubah kebiasaan yang tidak adaptif agar menjadi kebiasaan yang adaptif dengan menggunakan prinsip dan paradigma belajar yang telah ditegakkan secara eksperimental</a:t>
            </a:r>
          </a:p>
          <a:p>
            <a:r>
              <a:rPr lang="id-ID" sz="2800" dirty="0"/>
              <a:t>Menurut Prinsip Terapi Tingkah Laku, ada :</a:t>
            </a:r>
          </a:p>
          <a:p>
            <a:pPr lvl="1"/>
            <a:r>
              <a:rPr lang="id-ID" sz="2400" dirty="0"/>
              <a:t>Tingkah laku bersifat adaptif : tingkah laku yang bersesuaian dengan kesejahteraan </a:t>
            </a:r>
            <a:r>
              <a:rPr lang="en-US" sz="2400" dirty="0" err="1"/>
              <a:t>individu</a:t>
            </a:r>
            <a:r>
              <a:rPr lang="id-ID" sz="2400" dirty="0"/>
              <a:t>.</a:t>
            </a:r>
          </a:p>
          <a:p>
            <a:pPr lvl="1"/>
            <a:r>
              <a:rPr lang="id-ID" sz="2400" dirty="0"/>
              <a:t>Tingkah laku bersifat tidak adaptif : tingkah laku yang tidak sesuai bagi kesejahteraan </a:t>
            </a:r>
            <a:r>
              <a:rPr lang="en-US" sz="2400" dirty="0" err="1"/>
              <a:t>individu</a:t>
            </a:r>
            <a:r>
              <a:rPr lang="id-ID" sz="2400" dirty="0"/>
              <a:t>. </a:t>
            </a:r>
          </a:p>
        </p:txBody>
      </p:sp>
    </p:spTree>
    <p:extLst>
      <p:ext uri="{BB962C8B-B14F-4D97-AF65-F5344CB8AC3E}">
        <p14:creationId xmlns:p14="http://schemas.microsoft.com/office/powerpoint/2010/main" val="3860381832"/>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136904" cy="745152"/>
          </a:xfrm>
        </p:spPr>
        <p:txBody>
          <a:bodyPr>
            <a:normAutofit fontScale="90000"/>
          </a:bodyPr>
          <a:lstStyle/>
          <a:p>
            <a:r>
              <a:rPr lang="id-ID" dirty="0"/>
              <a:t>DASAR TEORI TERAPI TINGKAH LAKU</a:t>
            </a:r>
          </a:p>
        </p:txBody>
      </p:sp>
      <p:sp>
        <p:nvSpPr>
          <p:cNvPr id="3" name="Content Placeholder 2"/>
          <p:cNvSpPr>
            <a:spLocks noGrp="1"/>
          </p:cNvSpPr>
          <p:nvPr>
            <p:ph idx="1"/>
          </p:nvPr>
        </p:nvSpPr>
        <p:spPr>
          <a:xfrm>
            <a:off x="611560" y="1700808"/>
            <a:ext cx="7992888" cy="4680520"/>
          </a:xfrm>
        </p:spPr>
        <p:txBody>
          <a:bodyPr>
            <a:normAutofit/>
          </a:bodyPr>
          <a:lstStyle/>
          <a:p>
            <a:r>
              <a:rPr lang="id-ID" dirty="0"/>
              <a:t>Tujuan utama terapi tingkah laku atau behavior terapi ialah : </a:t>
            </a:r>
          </a:p>
          <a:p>
            <a:pPr lvl="1"/>
            <a:r>
              <a:rPr lang="id-ID" dirty="0"/>
              <a:t>mengatasi atau menghilangkan pola tingkah laku yang telah terus menerus diulang-ulang yang telah dipelajari oleh individu</a:t>
            </a:r>
          </a:p>
          <a:p>
            <a:pPr lvl="1"/>
            <a:r>
              <a:rPr lang="id-ID" dirty="0"/>
              <a:t>Yang tidak menguntungkan baginya</a:t>
            </a:r>
          </a:p>
          <a:p>
            <a:r>
              <a:rPr lang="id-ID" dirty="0"/>
              <a:t>Respon yang diulang-ulang terhadap stimulus tertentu disebut kebiasaan atau habits</a:t>
            </a:r>
          </a:p>
        </p:txBody>
      </p:sp>
    </p:spTree>
    <p:extLst>
      <p:ext uri="{BB962C8B-B14F-4D97-AF65-F5344CB8AC3E}">
        <p14:creationId xmlns:p14="http://schemas.microsoft.com/office/powerpoint/2010/main" val="40550539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027664"/>
            <a:ext cx="8136904" cy="817160"/>
          </a:xfrm>
        </p:spPr>
        <p:txBody>
          <a:bodyPr>
            <a:normAutofit fontScale="90000"/>
          </a:bodyPr>
          <a:lstStyle/>
          <a:p>
            <a:r>
              <a:rPr lang="id-ID" dirty="0"/>
              <a:t>DASAR TEORI TERAPI TINGKAH LAKU</a:t>
            </a:r>
          </a:p>
        </p:txBody>
      </p:sp>
      <p:sp>
        <p:nvSpPr>
          <p:cNvPr id="3" name="Content Placeholder 2"/>
          <p:cNvSpPr>
            <a:spLocks noGrp="1"/>
          </p:cNvSpPr>
          <p:nvPr>
            <p:ph idx="1"/>
          </p:nvPr>
        </p:nvSpPr>
        <p:spPr/>
        <p:txBody>
          <a:bodyPr/>
          <a:lstStyle/>
          <a:p>
            <a:r>
              <a:rPr lang="id-ID" sz="3200" dirty="0"/>
              <a:t>Sebagian besar kebiasaan yang dipelajari bersifat adaptif, artinya : </a:t>
            </a:r>
          </a:p>
          <a:p>
            <a:pPr lvl="1"/>
            <a:r>
              <a:rPr lang="id-ID" sz="2800" dirty="0"/>
              <a:t>membantu kebiasaan biologis atau kebiasaan yang dipelajari </a:t>
            </a:r>
          </a:p>
          <a:p>
            <a:pPr lvl="1"/>
            <a:r>
              <a:rPr lang="id-ID" sz="2800" dirty="0"/>
              <a:t>Menghindari luka, sakit dan rasa tidak enak.</a:t>
            </a:r>
          </a:p>
          <a:p>
            <a:endParaRPr lang="id-ID" dirty="0"/>
          </a:p>
        </p:txBody>
      </p:sp>
    </p:spTree>
    <p:extLst>
      <p:ext uri="{BB962C8B-B14F-4D97-AF65-F5344CB8AC3E}">
        <p14:creationId xmlns:p14="http://schemas.microsoft.com/office/powerpoint/2010/main" val="5576510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27664"/>
            <a:ext cx="8208912" cy="673144"/>
          </a:xfrm>
        </p:spPr>
        <p:txBody>
          <a:bodyPr>
            <a:normAutofit fontScale="90000"/>
          </a:bodyPr>
          <a:lstStyle/>
          <a:p>
            <a:r>
              <a:rPr lang="id-ID" dirty="0"/>
              <a:t>DASAR TEORI TERAPI TINGKAH LAKU</a:t>
            </a:r>
          </a:p>
        </p:txBody>
      </p:sp>
      <p:sp>
        <p:nvSpPr>
          <p:cNvPr id="3" name="Content Placeholder 2"/>
          <p:cNvSpPr>
            <a:spLocks noGrp="1"/>
          </p:cNvSpPr>
          <p:nvPr>
            <p:ph idx="1"/>
          </p:nvPr>
        </p:nvSpPr>
        <p:spPr>
          <a:xfrm>
            <a:off x="611560" y="1916832"/>
            <a:ext cx="7992888" cy="3915797"/>
          </a:xfrm>
        </p:spPr>
        <p:txBody>
          <a:bodyPr>
            <a:normAutofit/>
          </a:bodyPr>
          <a:lstStyle/>
          <a:p>
            <a:r>
              <a:rPr lang="id-ID" sz="3200" dirty="0"/>
              <a:t>Akan tetapi kebiasaan yang tidak adaptif juga bisa dipelajari dan hasilnya berlawanan terhadap kesejahteraan </a:t>
            </a:r>
            <a:r>
              <a:rPr lang="en-US" sz="3200" dirty="0" err="1"/>
              <a:t>individu</a:t>
            </a:r>
            <a:r>
              <a:rPr lang="id-ID" sz="3200" dirty="0"/>
              <a:t> dan menjadi masalah bagi terapi tingkah laku.</a:t>
            </a:r>
          </a:p>
          <a:p>
            <a:endParaRPr lang="id-ID" sz="3200" dirty="0"/>
          </a:p>
        </p:txBody>
      </p:sp>
    </p:spTree>
    <p:extLst>
      <p:ext uri="{BB962C8B-B14F-4D97-AF65-F5344CB8AC3E}">
        <p14:creationId xmlns:p14="http://schemas.microsoft.com/office/powerpoint/2010/main" val="396151333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027664"/>
            <a:ext cx="8064896" cy="745152"/>
          </a:xfrm>
        </p:spPr>
        <p:txBody>
          <a:bodyPr>
            <a:normAutofit fontScale="90000"/>
          </a:bodyPr>
          <a:lstStyle/>
          <a:p>
            <a:r>
              <a:rPr lang="id-ID" dirty="0"/>
              <a:t>DASAR TEORI TERAPI TINGKAH LAKU</a:t>
            </a:r>
          </a:p>
        </p:txBody>
      </p:sp>
      <p:sp>
        <p:nvSpPr>
          <p:cNvPr id="3" name="Content Placeholder 2"/>
          <p:cNvSpPr>
            <a:spLocks noGrp="1"/>
          </p:cNvSpPr>
          <p:nvPr>
            <p:ph idx="1"/>
          </p:nvPr>
        </p:nvSpPr>
        <p:spPr>
          <a:xfrm>
            <a:off x="611560" y="2132856"/>
            <a:ext cx="7920880" cy="4248472"/>
          </a:xfrm>
        </p:spPr>
        <p:txBody>
          <a:bodyPr>
            <a:normAutofit lnSpcReduction="10000"/>
          </a:bodyPr>
          <a:lstStyle/>
          <a:p>
            <a:r>
              <a:rPr lang="id-ID" sz="2800" dirty="0"/>
              <a:t>Sebagian besar tingkah laku tidak adaptif bersifat emosional</a:t>
            </a:r>
          </a:p>
          <a:p>
            <a:r>
              <a:rPr lang="id-ID" sz="2800" dirty="0"/>
              <a:t>Biasanya emosi yang terlibat adalah rasa cemas atau takut</a:t>
            </a:r>
          </a:p>
          <a:p>
            <a:r>
              <a:rPr lang="id-ID" sz="2800" dirty="0"/>
              <a:t>Cemas </a:t>
            </a:r>
            <a:r>
              <a:rPr lang="en-US" sz="2800" dirty="0" err="1"/>
              <a:t>adalah</a:t>
            </a:r>
            <a:r>
              <a:rPr lang="id-ID" sz="2800" dirty="0"/>
              <a:t> inti neurosis yang terapinya merupakan salah satu fokus utama terapi tingkah laku.</a:t>
            </a:r>
          </a:p>
          <a:p>
            <a:r>
              <a:rPr lang="id-ID" sz="2800" dirty="0"/>
              <a:t>Kebiasaan yang tidak adaptif merupakan hasil belajar dan dapat dihapuskan dengan proses belajar pula.</a:t>
            </a:r>
          </a:p>
        </p:txBody>
      </p:sp>
    </p:spTree>
    <p:extLst>
      <p:ext uri="{BB962C8B-B14F-4D97-AF65-F5344CB8AC3E}">
        <p14:creationId xmlns:p14="http://schemas.microsoft.com/office/powerpoint/2010/main" val="414006072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5661856" y="3501008"/>
            <a:ext cx="139442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043490" y="1027664"/>
            <a:ext cx="7024744" cy="673144"/>
          </a:xfrm>
        </p:spPr>
        <p:txBody>
          <a:bodyPr>
            <a:normAutofit fontScale="90000"/>
          </a:bodyPr>
          <a:lstStyle/>
          <a:p>
            <a:r>
              <a:rPr lang="id-ID" dirty="0"/>
              <a:t>SKEMA TERAPI TINGKAH LAKU</a:t>
            </a:r>
          </a:p>
        </p:txBody>
      </p:sp>
      <p:sp>
        <p:nvSpPr>
          <p:cNvPr id="8" name="Rectangle 7"/>
          <p:cNvSpPr/>
          <p:nvPr/>
        </p:nvSpPr>
        <p:spPr>
          <a:xfrm>
            <a:off x="919064" y="1988840"/>
            <a:ext cx="172819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3563888" y="1996666"/>
            <a:ext cx="172819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p:nvSpPr>
        <p:spPr>
          <a:xfrm>
            <a:off x="5940152" y="1988839"/>
            <a:ext cx="2304256" cy="10801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Box 10"/>
          <p:cNvSpPr txBox="1"/>
          <p:nvPr/>
        </p:nvSpPr>
        <p:spPr>
          <a:xfrm>
            <a:off x="919064" y="1996666"/>
            <a:ext cx="1728192" cy="369332"/>
          </a:xfrm>
          <a:prstGeom prst="rect">
            <a:avLst/>
          </a:prstGeom>
          <a:noFill/>
        </p:spPr>
        <p:txBody>
          <a:bodyPr wrap="square" rtlCol="0">
            <a:spAutoFit/>
          </a:bodyPr>
          <a:lstStyle/>
          <a:p>
            <a:r>
              <a:rPr lang="id-ID" dirty="0"/>
              <a:t>TERAPIS</a:t>
            </a:r>
          </a:p>
        </p:txBody>
      </p:sp>
      <p:sp>
        <p:nvSpPr>
          <p:cNvPr id="12" name="TextBox 11"/>
          <p:cNvSpPr txBox="1"/>
          <p:nvPr/>
        </p:nvSpPr>
        <p:spPr>
          <a:xfrm>
            <a:off x="3563888" y="1998407"/>
            <a:ext cx="1728192" cy="646331"/>
          </a:xfrm>
          <a:prstGeom prst="rect">
            <a:avLst/>
          </a:prstGeom>
          <a:noFill/>
        </p:spPr>
        <p:txBody>
          <a:bodyPr wrap="square" rtlCol="0">
            <a:spAutoFit/>
          </a:bodyPr>
          <a:lstStyle/>
          <a:p>
            <a:r>
              <a:rPr lang="id-ID" dirty="0"/>
              <a:t>Terapi Tingkah Laku</a:t>
            </a:r>
          </a:p>
        </p:txBody>
      </p:sp>
      <p:sp>
        <p:nvSpPr>
          <p:cNvPr id="13" name="TextBox 12"/>
          <p:cNvSpPr txBox="1"/>
          <p:nvPr/>
        </p:nvSpPr>
        <p:spPr>
          <a:xfrm>
            <a:off x="5940152" y="1998407"/>
            <a:ext cx="2304256" cy="923330"/>
          </a:xfrm>
          <a:prstGeom prst="rect">
            <a:avLst/>
          </a:prstGeom>
          <a:noFill/>
        </p:spPr>
        <p:txBody>
          <a:bodyPr wrap="square" rtlCol="0">
            <a:spAutoFit/>
          </a:bodyPr>
          <a:lstStyle/>
          <a:p>
            <a:r>
              <a:rPr lang="id-ID" dirty="0"/>
              <a:t>Metoda Belajar yang teruji secara eksperimental</a:t>
            </a:r>
          </a:p>
        </p:txBody>
      </p:sp>
      <p:sp>
        <p:nvSpPr>
          <p:cNvPr id="16" name="TextBox 15"/>
          <p:cNvSpPr txBox="1"/>
          <p:nvPr/>
        </p:nvSpPr>
        <p:spPr>
          <a:xfrm>
            <a:off x="5687516" y="3501008"/>
            <a:ext cx="1728192" cy="369332"/>
          </a:xfrm>
          <a:prstGeom prst="rect">
            <a:avLst/>
          </a:prstGeom>
          <a:noFill/>
        </p:spPr>
        <p:txBody>
          <a:bodyPr wrap="square" rtlCol="0">
            <a:spAutoFit/>
          </a:bodyPr>
          <a:lstStyle/>
          <a:p>
            <a:r>
              <a:rPr lang="id-ID" dirty="0"/>
              <a:t>TUJUAN</a:t>
            </a:r>
          </a:p>
        </p:txBody>
      </p:sp>
      <p:sp>
        <p:nvSpPr>
          <p:cNvPr id="17" name="Right Arrow 16"/>
          <p:cNvSpPr/>
          <p:nvPr/>
        </p:nvSpPr>
        <p:spPr>
          <a:xfrm>
            <a:off x="2647256" y="2085086"/>
            <a:ext cx="772616" cy="4555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ight Arrow 19"/>
          <p:cNvSpPr/>
          <p:nvPr/>
        </p:nvSpPr>
        <p:spPr>
          <a:xfrm>
            <a:off x="5383560" y="2204864"/>
            <a:ext cx="556592" cy="4555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Down Arrow 20"/>
          <p:cNvSpPr/>
          <p:nvPr/>
        </p:nvSpPr>
        <p:spPr>
          <a:xfrm>
            <a:off x="6804248" y="3068960"/>
            <a:ext cx="504056"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Left-Right-Up Arrow 21"/>
          <p:cNvSpPr/>
          <p:nvPr/>
        </p:nvSpPr>
        <p:spPr>
          <a:xfrm rot="10800000">
            <a:off x="5148064" y="4005064"/>
            <a:ext cx="1782198" cy="1440160"/>
          </a:xfrm>
          <a:prstGeom prst="leftRigh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22"/>
          <p:cNvSpPr/>
          <p:nvPr/>
        </p:nvSpPr>
        <p:spPr>
          <a:xfrm>
            <a:off x="2647256" y="3573016"/>
            <a:ext cx="2284784" cy="16933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TextBox 23"/>
          <p:cNvSpPr txBox="1"/>
          <p:nvPr/>
        </p:nvSpPr>
        <p:spPr>
          <a:xfrm>
            <a:off x="2647256" y="3645024"/>
            <a:ext cx="2284784" cy="1477328"/>
          </a:xfrm>
          <a:prstGeom prst="rect">
            <a:avLst/>
          </a:prstGeom>
          <a:noFill/>
        </p:spPr>
        <p:txBody>
          <a:bodyPr wrap="square" rtlCol="0">
            <a:spAutoFit/>
          </a:bodyPr>
          <a:lstStyle/>
          <a:p>
            <a:r>
              <a:rPr lang="id-ID" dirty="0"/>
              <a:t>Memperlemah atau menghapuskan kebiasaan-kebiasaan adaptif</a:t>
            </a:r>
          </a:p>
        </p:txBody>
      </p:sp>
      <p:sp>
        <p:nvSpPr>
          <p:cNvPr id="25" name="Rectangle 24"/>
          <p:cNvSpPr/>
          <p:nvPr/>
        </p:nvSpPr>
        <p:spPr>
          <a:xfrm>
            <a:off x="7056276" y="3870340"/>
            <a:ext cx="1620180" cy="1574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Memperkuat atau Membina Kebiasaan Adaptif</a:t>
            </a:r>
          </a:p>
        </p:txBody>
      </p:sp>
      <p:sp>
        <p:nvSpPr>
          <p:cNvPr id="27" name="Rectangle 26"/>
          <p:cNvSpPr/>
          <p:nvPr/>
        </p:nvSpPr>
        <p:spPr>
          <a:xfrm>
            <a:off x="5148064" y="5661248"/>
            <a:ext cx="178219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TextBox 27"/>
          <p:cNvSpPr txBox="1"/>
          <p:nvPr/>
        </p:nvSpPr>
        <p:spPr>
          <a:xfrm>
            <a:off x="5148064" y="5661248"/>
            <a:ext cx="1782198" cy="369332"/>
          </a:xfrm>
          <a:prstGeom prst="rect">
            <a:avLst/>
          </a:prstGeom>
          <a:noFill/>
        </p:spPr>
        <p:txBody>
          <a:bodyPr wrap="square" rtlCol="0">
            <a:spAutoFit/>
          </a:bodyPr>
          <a:lstStyle/>
          <a:p>
            <a:r>
              <a:rPr lang="id-ID" dirty="0"/>
              <a:t>Keduanya</a:t>
            </a:r>
          </a:p>
        </p:txBody>
      </p:sp>
      <p:sp>
        <p:nvSpPr>
          <p:cNvPr id="26" name="TextBox 25"/>
          <p:cNvSpPr txBox="1"/>
          <p:nvPr/>
        </p:nvSpPr>
        <p:spPr>
          <a:xfrm>
            <a:off x="914400" y="1981200"/>
            <a:ext cx="1728192" cy="369332"/>
          </a:xfrm>
          <a:prstGeom prst="rect">
            <a:avLst/>
          </a:prstGeom>
          <a:noFill/>
        </p:spPr>
        <p:txBody>
          <a:bodyPr wrap="square" rtlCol="0">
            <a:spAutoFit/>
          </a:bodyPr>
          <a:lstStyle/>
          <a:p>
            <a:r>
              <a:rPr lang="id-ID" dirty="0"/>
              <a:t>TERAPIS</a:t>
            </a:r>
          </a:p>
        </p:txBody>
      </p:sp>
    </p:spTree>
    <p:extLst>
      <p:ext uri="{BB962C8B-B14F-4D97-AF65-F5344CB8AC3E}">
        <p14:creationId xmlns:p14="http://schemas.microsoft.com/office/powerpoint/2010/main" val="14166041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30AB8-E6C8-DE14-51C4-3E3B7EF3F125}"/>
              </a:ext>
            </a:extLst>
          </p:cNvPr>
          <p:cNvSpPr>
            <a:spLocks noGrp="1"/>
          </p:cNvSpPr>
          <p:nvPr>
            <p:ph type="title"/>
          </p:nvPr>
        </p:nvSpPr>
        <p:spPr>
          <a:xfrm>
            <a:off x="1043490" y="1027664"/>
            <a:ext cx="7024744" cy="496336"/>
          </a:xfrm>
        </p:spPr>
        <p:txBody>
          <a:bodyPr>
            <a:normAutofit/>
          </a:bodyPr>
          <a:lstStyle/>
          <a:p>
            <a:r>
              <a:rPr lang="en-US" sz="2400" dirty="0"/>
              <a:t>Sejarah </a:t>
            </a:r>
            <a:r>
              <a:rPr lang="en-US" sz="2400" dirty="0" err="1"/>
              <a:t>perkembangan</a:t>
            </a:r>
            <a:r>
              <a:rPr lang="en-US" sz="2400" dirty="0"/>
              <a:t> </a:t>
            </a:r>
            <a:r>
              <a:rPr lang="en-US" sz="2400" dirty="0" err="1"/>
              <a:t>terapi</a:t>
            </a:r>
            <a:r>
              <a:rPr lang="en-US" sz="2400" dirty="0"/>
              <a:t> </a:t>
            </a:r>
            <a:r>
              <a:rPr lang="en-US" sz="2400" dirty="0" err="1"/>
              <a:t>tingkah</a:t>
            </a:r>
            <a:r>
              <a:rPr lang="en-US" sz="2400" dirty="0"/>
              <a:t> </a:t>
            </a:r>
            <a:r>
              <a:rPr lang="en-US" sz="2400" dirty="0" err="1"/>
              <a:t>laku</a:t>
            </a:r>
            <a:endParaRPr lang="en-US" sz="2400" dirty="0"/>
          </a:p>
        </p:txBody>
      </p:sp>
      <p:sp>
        <p:nvSpPr>
          <p:cNvPr id="3" name="Content Placeholder 2">
            <a:extLst>
              <a:ext uri="{FF2B5EF4-FFF2-40B4-BE49-F238E27FC236}">
                <a16:creationId xmlns:a16="http://schemas.microsoft.com/office/drawing/2014/main" id="{2786A90B-FC95-F986-33B7-23D58A0BDDA3}"/>
              </a:ext>
            </a:extLst>
          </p:cNvPr>
          <p:cNvSpPr>
            <a:spLocks noGrp="1"/>
          </p:cNvSpPr>
          <p:nvPr>
            <p:ph idx="1"/>
          </p:nvPr>
        </p:nvSpPr>
        <p:spPr>
          <a:xfrm>
            <a:off x="1183341" y="1590227"/>
            <a:ext cx="6777317" cy="3508977"/>
          </a:xfrm>
        </p:spPr>
        <p:txBody>
          <a:bodyPr/>
          <a:lstStyle/>
          <a:p>
            <a:pPr marL="68580" indent="0">
              <a:buNone/>
            </a:pPr>
            <a:r>
              <a:rPr lang="en-US" dirty="0"/>
              <a:t>Pada </a:t>
            </a:r>
            <a:r>
              <a:rPr lang="en-US" dirty="0" err="1"/>
              <a:t>awal</a:t>
            </a:r>
            <a:r>
              <a:rPr lang="en-US" dirty="0"/>
              <a:t> </a:t>
            </a:r>
            <a:r>
              <a:rPr lang="en-US" dirty="0" err="1"/>
              <a:t>abad</a:t>
            </a:r>
            <a:r>
              <a:rPr lang="en-US" dirty="0"/>
              <a:t> 19, </a:t>
            </a:r>
            <a:r>
              <a:rPr lang="en-US" dirty="0" err="1"/>
              <a:t>ada</a:t>
            </a:r>
            <a:r>
              <a:rPr lang="en-US" dirty="0"/>
              <a:t> dua </a:t>
            </a:r>
            <a:r>
              <a:rPr lang="en-US" dirty="0" err="1"/>
              <a:t>pendekatan</a:t>
            </a:r>
            <a:r>
              <a:rPr lang="en-US" dirty="0"/>
              <a:t> treatment:</a:t>
            </a:r>
          </a:p>
          <a:p>
            <a:pPr marL="68580" indent="0">
              <a:buNone/>
            </a:pPr>
            <a:r>
              <a:rPr lang="en-US" dirty="0"/>
              <a:t>1. </a:t>
            </a:r>
            <a:r>
              <a:rPr lang="en-US" dirty="0" err="1"/>
              <a:t>Pendekatan</a:t>
            </a:r>
            <a:r>
              <a:rPr lang="en-US" dirty="0"/>
              <a:t> </a:t>
            </a:r>
            <a:r>
              <a:rPr lang="en-US" dirty="0" err="1"/>
              <a:t>psikodinamika</a:t>
            </a:r>
            <a:r>
              <a:rPr lang="en-US" dirty="0"/>
              <a:t>/</a:t>
            </a:r>
            <a:r>
              <a:rPr lang="en-US" dirty="0" err="1"/>
              <a:t>psikoanalisis</a:t>
            </a:r>
            <a:r>
              <a:rPr lang="en-US" dirty="0"/>
              <a:t> (</a:t>
            </a:r>
            <a:r>
              <a:rPr lang="en-US" dirty="0" err="1"/>
              <a:t>teori</a:t>
            </a:r>
            <a:r>
              <a:rPr lang="en-US" dirty="0"/>
              <a:t> Freud). </a:t>
            </a:r>
            <a:r>
              <a:rPr lang="en-US" dirty="0" err="1"/>
              <a:t>Bersifat</a:t>
            </a:r>
            <a:r>
              <a:rPr lang="en-US" dirty="0"/>
              <a:t> </a:t>
            </a:r>
            <a:r>
              <a:rPr lang="en-US" dirty="0" err="1"/>
              <a:t>klinis</a:t>
            </a:r>
            <a:r>
              <a:rPr lang="en-US" dirty="0"/>
              <a:t> dan </a:t>
            </a:r>
            <a:r>
              <a:rPr lang="en-US" dirty="0" err="1"/>
              <a:t>dilakukan</a:t>
            </a:r>
            <a:r>
              <a:rPr lang="en-US" dirty="0"/>
              <a:t> oleh orang </a:t>
            </a:r>
            <a:r>
              <a:rPr lang="en-US" dirty="0" err="1"/>
              <a:t>terlatih</a:t>
            </a:r>
            <a:r>
              <a:rPr lang="en-US" dirty="0"/>
              <a:t> </a:t>
            </a:r>
            <a:r>
              <a:rPr lang="en-US" dirty="0" err="1"/>
              <a:t>secara</a:t>
            </a:r>
            <a:r>
              <a:rPr lang="en-US" dirty="0"/>
              <a:t> “</a:t>
            </a:r>
            <a:r>
              <a:rPr lang="en-US" dirty="0" err="1"/>
              <a:t>medis</a:t>
            </a:r>
            <a:r>
              <a:rPr lang="en-US" dirty="0"/>
              <a:t>” (model </a:t>
            </a:r>
            <a:r>
              <a:rPr lang="en-US" dirty="0" err="1"/>
              <a:t>kedokteran</a:t>
            </a:r>
            <a:r>
              <a:rPr lang="en-US" dirty="0"/>
              <a:t>). </a:t>
            </a:r>
            <a:r>
              <a:rPr lang="en-US" dirty="0" err="1"/>
              <a:t>Memandang</a:t>
            </a:r>
            <a:r>
              <a:rPr lang="en-US" dirty="0"/>
              <a:t> </a:t>
            </a:r>
            <a:r>
              <a:rPr lang="en-US" dirty="0" err="1"/>
              <a:t>gangguan</a:t>
            </a:r>
            <a:r>
              <a:rPr lang="en-US" dirty="0"/>
              <a:t> </a:t>
            </a:r>
            <a:r>
              <a:rPr lang="en-US" dirty="0" err="1"/>
              <a:t>tingkah</a:t>
            </a:r>
            <a:r>
              <a:rPr lang="en-US" dirty="0"/>
              <a:t> </a:t>
            </a:r>
            <a:r>
              <a:rPr lang="en-US" dirty="0" err="1"/>
              <a:t>laku</a:t>
            </a:r>
            <a:r>
              <a:rPr lang="en-US" dirty="0"/>
              <a:t> </a:t>
            </a:r>
            <a:r>
              <a:rPr lang="en-US" dirty="0" err="1"/>
              <a:t>sebagai</a:t>
            </a:r>
            <a:r>
              <a:rPr lang="en-US" dirty="0"/>
              <a:t> </a:t>
            </a:r>
            <a:r>
              <a:rPr lang="en-US" dirty="0" err="1"/>
              <a:t>penyakit</a:t>
            </a:r>
            <a:r>
              <a:rPr lang="en-US" dirty="0"/>
              <a:t> </a:t>
            </a:r>
            <a:r>
              <a:rPr lang="en-US" dirty="0" err="1"/>
              <a:t>atau</a:t>
            </a:r>
            <a:r>
              <a:rPr lang="en-US" dirty="0"/>
              <a:t> “</a:t>
            </a:r>
            <a:r>
              <a:rPr lang="en-US" dirty="0" err="1"/>
              <a:t>deseas</a:t>
            </a:r>
            <a:r>
              <a:rPr lang="en-US" dirty="0"/>
              <a:t>”, </a:t>
            </a:r>
            <a:r>
              <a:rPr lang="en-US" dirty="0" err="1"/>
              <a:t>sehingga</a:t>
            </a:r>
            <a:r>
              <a:rPr lang="en-US" dirty="0"/>
              <a:t> </a:t>
            </a:r>
            <a:r>
              <a:rPr lang="en-US" dirty="0" err="1"/>
              <a:t>harus</a:t>
            </a:r>
            <a:r>
              <a:rPr lang="en-US" dirty="0"/>
              <a:t> </a:t>
            </a:r>
            <a:r>
              <a:rPr lang="en-US" dirty="0" err="1"/>
              <a:t>ada</a:t>
            </a:r>
            <a:r>
              <a:rPr lang="en-US" dirty="0"/>
              <a:t> </a:t>
            </a:r>
            <a:r>
              <a:rPr lang="en-US" dirty="0" err="1"/>
              <a:t>penyebab</a:t>
            </a:r>
            <a:r>
              <a:rPr lang="en-US" dirty="0"/>
              <a:t> </a:t>
            </a:r>
            <a:r>
              <a:rPr lang="en-US" dirty="0" err="1"/>
              <a:t>atau</a:t>
            </a:r>
            <a:r>
              <a:rPr lang="en-US" dirty="0"/>
              <a:t> “</a:t>
            </a:r>
            <a:r>
              <a:rPr lang="en-US" dirty="0" err="1"/>
              <a:t>etiologi</a:t>
            </a:r>
            <a:r>
              <a:rPr lang="en-US" dirty="0"/>
              <a:t>” yang </a:t>
            </a:r>
            <a:r>
              <a:rPr lang="en-US" dirty="0" err="1"/>
              <a:t>mendasari</a:t>
            </a:r>
            <a:r>
              <a:rPr lang="en-US" dirty="0"/>
              <a:t> treatment.</a:t>
            </a:r>
          </a:p>
        </p:txBody>
      </p:sp>
    </p:spTree>
    <p:extLst>
      <p:ext uri="{BB962C8B-B14F-4D97-AF65-F5344CB8AC3E}">
        <p14:creationId xmlns:p14="http://schemas.microsoft.com/office/powerpoint/2010/main" val="631356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237EA-B076-3928-2E69-959996D5D1D4}"/>
              </a:ext>
            </a:extLst>
          </p:cNvPr>
          <p:cNvSpPr>
            <a:spLocks noGrp="1"/>
          </p:cNvSpPr>
          <p:nvPr>
            <p:ph type="title"/>
          </p:nvPr>
        </p:nvSpPr>
        <p:spPr>
          <a:xfrm>
            <a:off x="1059628" y="1237732"/>
            <a:ext cx="7024744" cy="4382536"/>
          </a:xfrm>
        </p:spPr>
        <p:txBody>
          <a:bodyPr>
            <a:noAutofit/>
          </a:bodyPr>
          <a:lstStyle/>
          <a:p>
            <a:r>
              <a:rPr lang="en-US" sz="2400" dirty="0">
                <a:solidFill>
                  <a:schemeClr val="tx2"/>
                </a:solidFill>
              </a:rPr>
              <a:t>2. </a:t>
            </a:r>
            <a:r>
              <a:rPr lang="en-US" sz="2400" dirty="0" err="1">
                <a:solidFill>
                  <a:schemeClr val="tx2"/>
                </a:solidFill>
              </a:rPr>
              <a:t>Pendekatan</a:t>
            </a:r>
            <a:r>
              <a:rPr lang="en-US" sz="2400" dirty="0">
                <a:solidFill>
                  <a:schemeClr val="tx2"/>
                </a:solidFill>
              </a:rPr>
              <a:t> </a:t>
            </a:r>
            <a:r>
              <a:rPr lang="en-US" sz="2400" dirty="0" err="1">
                <a:solidFill>
                  <a:schemeClr val="tx2"/>
                </a:solidFill>
              </a:rPr>
              <a:t>behavioristik</a:t>
            </a:r>
            <a:r>
              <a:rPr lang="en-US" sz="2400" dirty="0">
                <a:solidFill>
                  <a:schemeClr val="tx2"/>
                </a:solidFill>
              </a:rPr>
              <a:t>: </a:t>
            </a:r>
            <a:r>
              <a:rPr lang="en-US" sz="2400" dirty="0" err="1">
                <a:solidFill>
                  <a:schemeClr val="tx2"/>
                </a:solidFill>
              </a:rPr>
              <a:t>menerapkan</a:t>
            </a:r>
            <a:r>
              <a:rPr lang="en-US" sz="2400" dirty="0">
                <a:solidFill>
                  <a:schemeClr val="tx2"/>
                </a:solidFill>
              </a:rPr>
              <a:t> </a:t>
            </a:r>
            <a:r>
              <a:rPr lang="en-US" sz="2400" dirty="0" err="1">
                <a:solidFill>
                  <a:schemeClr val="tx2"/>
                </a:solidFill>
              </a:rPr>
              <a:t>metode</a:t>
            </a:r>
            <a:r>
              <a:rPr lang="en-US" sz="2400" dirty="0">
                <a:solidFill>
                  <a:schemeClr val="tx2"/>
                </a:solidFill>
              </a:rPr>
              <a:t> </a:t>
            </a:r>
            <a:r>
              <a:rPr lang="en-US" sz="2400" dirty="0" err="1">
                <a:solidFill>
                  <a:schemeClr val="tx2"/>
                </a:solidFill>
              </a:rPr>
              <a:t>eksperimental</a:t>
            </a:r>
            <a:r>
              <a:rPr lang="en-US" sz="2400" dirty="0">
                <a:solidFill>
                  <a:schemeClr val="tx2"/>
                </a:solidFill>
              </a:rPr>
              <a:t> </a:t>
            </a:r>
            <a:r>
              <a:rPr lang="en-US" sz="2400" dirty="0" err="1">
                <a:solidFill>
                  <a:schemeClr val="tx2"/>
                </a:solidFill>
              </a:rPr>
              <a:t>yaitu</a:t>
            </a:r>
            <a:r>
              <a:rPr lang="en-US" sz="2400" dirty="0">
                <a:solidFill>
                  <a:schemeClr val="tx2"/>
                </a:solidFill>
              </a:rPr>
              <a:t> </a:t>
            </a:r>
            <a:r>
              <a:rPr lang="en-US" sz="2400" dirty="0" err="1">
                <a:solidFill>
                  <a:schemeClr val="tx2"/>
                </a:solidFill>
              </a:rPr>
              <a:t>menggunakan</a:t>
            </a:r>
            <a:r>
              <a:rPr lang="en-US" sz="2400" dirty="0">
                <a:solidFill>
                  <a:schemeClr val="tx2"/>
                </a:solidFill>
              </a:rPr>
              <a:t> </a:t>
            </a:r>
            <a:r>
              <a:rPr lang="en-US" sz="2400" dirty="0" err="1">
                <a:solidFill>
                  <a:schemeClr val="tx2"/>
                </a:solidFill>
              </a:rPr>
              <a:t>pengalaman</a:t>
            </a:r>
            <a:r>
              <a:rPr lang="en-US" sz="2400" dirty="0">
                <a:solidFill>
                  <a:schemeClr val="tx2"/>
                </a:solidFill>
              </a:rPr>
              <a:t> </a:t>
            </a:r>
            <a:r>
              <a:rPr lang="en-US" sz="2400" dirty="0" err="1">
                <a:solidFill>
                  <a:schemeClr val="tx2"/>
                </a:solidFill>
              </a:rPr>
              <a:t>berdasarkan</a:t>
            </a:r>
            <a:r>
              <a:rPr lang="en-US" sz="2400" dirty="0">
                <a:solidFill>
                  <a:schemeClr val="tx2"/>
                </a:solidFill>
              </a:rPr>
              <a:t> </a:t>
            </a:r>
            <a:r>
              <a:rPr lang="en-US" sz="2400" dirty="0" err="1">
                <a:solidFill>
                  <a:schemeClr val="tx2"/>
                </a:solidFill>
              </a:rPr>
              <a:t>penelitian</a:t>
            </a:r>
            <a:r>
              <a:rPr lang="en-US" sz="2400" dirty="0">
                <a:solidFill>
                  <a:schemeClr val="tx2"/>
                </a:solidFill>
              </a:rPr>
              <a:t> </a:t>
            </a:r>
            <a:r>
              <a:rPr lang="en-US" sz="2400" dirty="0" err="1">
                <a:solidFill>
                  <a:schemeClr val="tx2"/>
                </a:solidFill>
              </a:rPr>
              <a:t>laboratorium</a:t>
            </a:r>
            <a:r>
              <a:rPr lang="en-US" sz="2400" dirty="0">
                <a:solidFill>
                  <a:schemeClr val="tx2"/>
                </a:solidFill>
              </a:rPr>
              <a:t> </a:t>
            </a:r>
            <a:r>
              <a:rPr lang="en-US" sz="2400" dirty="0" err="1">
                <a:solidFill>
                  <a:schemeClr val="tx2"/>
                </a:solidFill>
              </a:rPr>
              <a:t>terhadap</a:t>
            </a:r>
            <a:r>
              <a:rPr lang="en-US" sz="2400" dirty="0">
                <a:solidFill>
                  <a:schemeClr val="tx2"/>
                </a:solidFill>
              </a:rPr>
              <a:t> </a:t>
            </a:r>
            <a:r>
              <a:rPr lang="en-US" sz="2400" dirty="0" err="1">
                <a:solidFill>
                  <a:schemeClr val="tx2"/>
                </a:solidFill>
              </a:rPr>
              <a:t>pengubahan</a:t>
            </a:r>
            <a:r>
              <a:rPr lang="en-US" sz="2400" dirty="0">
                <a:solidFill>
                  <a:schemeClr val="tx2"/>
                </a:solidFill>
              </a:rPr>
              <a:t> </a:t>
            </a:r>
            <a:r>
              <a:rPr lang="en-US" sz="2400" dirty="0" err="1">
                <a:solidFill>
                  <a:schemeClr val="tx2"/>
                </a:solidFill>
              </a:rPr>
              <a:t>tingkah</a:t>
            </a:r>
            <a:r>
              <a:rPr lang="en-US" sz="2400" dirty="0">
                <a:solidFill>
                  <a:schemeClr val="tx2"/>
                </a:solidFill>
              </a:rPr>
              <a:t> </a:t>
            </a:r>
            <a:r>
              <a:rPr lang="en-US" sz="2400" dirty="0" err="1">
                <a:solidFill>
                  <a:schemeClr val="tx2"/>
                </a:solidFill>
              </a:rPr>
              <a:t>laku</a:t>
            </a:r>
            <a:r>
              <a:rPr lang="en-US" sz="2400" dirty="0">
                <a:solidFill>
                  <a:schemeClr val="tx2"/>
                </a:solidFill>
              </a:rPr>
              <a:t>. </a:t>
            </a:r>
            <a:br>
              <a:rPr lang="en-US" sz="2400" dirty="0">
                <a:solidFill>
                  <a:schemeClr val="tx2"/>
                </a:solidFill>
              </a:rPr>
            </a:br>
            <a:br>
              <a:rPr lang="en-US" sz="2400" dirty="0">
                <a:solidFill>
                  <a:schemeClr val="tx2"/>
                </a:solidFill>
              </a:rPr>
            </a:br>
            <a:r>
              <a:rPr lang="en-US" sz="2400" dirty="0" err="1">
                <a:solidFill>
                  <a:schemeClr val="tx2"/>
                </a:solidFill>
              </a:rPr>
              <a:t>Terapi</a:t>
            </a:r>
            <a:r>
              <a:rPr lang="en-US" sz="2400" dirty="0">
                <a:solidFill>
                  <a:schemeClr val="tx2"/>
                </a:solidFill>
              </a:rPr>
              <a:t>  </a:t>
            </a:r>
            <a:r>
              <a:rPr lang="en-US" sz="2400" dirty="0" err="1">
                <a:solidFill>
                  <a:schemeClr val="tx2"/>
                </a:solidFill>
              </a:rPr>
              <a:t>tingkah</a:t>
            </a:r>
            <a:r>
              <a:rPr lang="en-US" sz="2400" dirty="0">
                <a:solidFill>
                  <a:schemeClr val="tx2"/>
                </a:solidFill>
              </a:rPr>
              <a:t> </a:t>
            </a:r>
            <a:r>
              <a:rPr lang="en-US" sz="2400" dirty="0" err="1">
                <a:solidFill>
                  <a:schemeClr val="tx2"/>
                </a:solidFill>
              </a:rPr>
              <a:t>laku</a:t>
            </a:r>
            <a:r>
              <a:rPr lang="en-US" sz="2400" dirty="0">
                <a:solidFill>
                  <a:schemeClr val="tx2"/>
                </a:solidFill>
              </a:rPr>
              <a:t> </a:t>
            </a:r>
            <a:r>
              <a:rPr lang="en-US" sz="2400" dirty="0" err="1">
                <a:solidFill>
                  <a:schemeClr val="tx2"/>
                </a:solidFill>
              </a:rPr>
              <a:t>berasal</a:t>
            </a:r>
            <a:r>
              <a:rPr lang="en-US" sz="2400" dirty="0">
                <a:solidFill>
                  <a:schemeClr val="tx2"/>
                </a:solidFill>
              </a:rPr>
              <a:t> </a:t>
            </a:r>
            <a:r>
              <a:rPr lang="en-US" sz="2400" dirty="0" err="1">
                <a:solidFill>
                  <a:schemeClr val="tx2"/>
                </a:solidFill>
              </a:rPr>
              <a:t>dari</a:t>
            </a:r>
            <a:r>
              <a:rPr lang="en-US" sz="2400" dirty="0">
                <a:solidFill>
                  <a:schemeClr val="tx2"/>
                </a:solidFill>
              </a:rPr>
              <a:t> </a:t>
            </a:r>
            <a:r>
              <a:rPr lang="en-US" sz="2400" dirty="0" err="1">
                <a:solidFill>
                  <a:schemeClr val="tx2"/>
                </a:solidFill>
              </a:rPr>
              <a:t>psikologi</a:t>
            </a:r>
            <a:r>
              <a:rPr lang="en-US" sz="2400" dirty="0">
                <a:solidFill>
                  <a:schemeClr val="tx2"/>
                </a:solidFill>
              </a:rPr>
              <a:t> </a:t>
            </a:r>
            <a:r>
              <a:rPr lang="en-US" sz="2400" dirty="0" err="1">
                <a:solidFill>
                  <a:schemeClr val="tx2"/>
                </a:solidFill>
              </a:rPr>
              <a:t>behaviorisme</a:t>
            </a:r>
            <a:r>
              <a:rPr lang="en-US" sz="2400" dirty="0">
                <a:solidFill>
                  <a:schemeClr val="tx2"/>
                </a:solidFill>
              </a:rPr>
              <a:t> yang </a:t>
            </a:r>
            <a:r>
              <a:rPr lang="en-US" sz="2400" dirty="0" err="1">
                <a:solidFill>
                  <a:schemeClr val="tx2"/>
                </a:solidFill>
              </a:rPr>
              <a:t>memandang</a:t>
            </a:r>
            <a:r>
              <a:rPr lang="en-US" sz="2400" dirty="0">
                <a:solidFill>
                  <a:schemeClr val="tx2"/>
                </a:solidFill>
              </a:rPr>
              <a:t> </a:t>
            </a:r>
            <a:r>
              <a:rPr lang="en-US" sz="2400" dirty="0" err="1">
                <a:solidFill>
                  <a:schemeClr val="tx2"/>
                </a:solidFill>
              </a:rPr>
              <a:t>bahwa</a:t>
            </a:r>
            <a:r>
              <a:rPr lang="en-US" sz="2400" dirty="0">
                <a:solidFill>
                  <a:schemeClr val="tx2"/>
                </a:solidFill>
              </a:rPr>
              <a:t> </a:t>
            </a:r>
            <a:r>
              <a:rPr lang="en-US" sz="2400" dirty="0" err="1">
                <a:solidFill>
                  <a:schemeClr val="tx2"/>
                </a:solidFill>
              </a:rPr>
              <a:t>hasil</a:t>
            </a:r>
            <a:r>
              <a:rPr lang="en-US" sz="2400" dirty="0">
                <a:solidFill>
                  <a:schemeClr val="tx2"/>
                </a:solidFill>
              </a:rPr>
              <a:t> </a:t>
            </a:r>
            <a:r>
              <a:rPr lang="en-US" sz="2400" dirty="0" err="1">
                <a:solidFill>
                  <a:schemeClr val="tx2"/>
                </a:solidFill>
              </a:rPr>
              <a:t>belajar</a:t>
            </a:r>
            <a:r>
              <a:rPr lang="en-US" sz="2400" dirty="0">
                <a:solidFill>
                  <a:schemeClr val="tx2"/>
                </a:solidFill>
              </a:rPr>
              <a:t> </a:t>
            </a:r>
            <a:r>
              <a:rPr lang="en-US" sz="2400" dirty="0" err="1">
                <a:solidFill>
                  <a:schemeClr val="tx2"/>
                </a:solidFill>
              </a:rPr>
              <a:t>atas</a:t>
            </a:r>
            <a:r>
              <a:rPr lang="en-US" sz="2400" dirty="0">
                <a:solidFill>
                  <a:schemeClr val="tx2"/>
                </a:solidFill>
              </a:rPr>
              <a:t> </a:t>
            </a:r>
            <a:r>
              <a:rPr lang="en-US" sz="2400" dirty="0" err="1">
                <a:solidFill>
                  <a:schemeClr val="tx2"/>
                </a:solidFill>
              </a:rPr>
              <a:t>dasar</a:t>
            </a:r>
            <a:r>
              <a:rPr lang="en-US" sz="2400" dirty="0">
                <a:solidFill>
                  <a:schemeClr val="tx2"/>
                </a:solidFill>
              </a:rPr>
              <a:t> </a:t>
            </a:r>
            <a:r>
              <a:rPr lang="en-US" sz="2400" dirty="0" err="1">
                <a:solidFill>
                  <a:schemeClr val="tx2"/>
                </a:solidFill>
              </a:rPr>
              <a:t>pembiasaan</a:t>
            </a:r>
            <a:r>
              <a:rPr lang="en-US" sz="2400" dirty="0">
                <a:solidFill>
                  <a:schemeClr val="tx2"/>
                </a:solidFill>
              </a:rPr>
              <a:t> </a:t>
            </a:r>
            <a:r>
              <a:rPr lang="en-US" sz="2400" dirty="0" err="1">
                <a:solidFill>
                  <a:schemeClr val="tx2"/>
                </a:solidFill>
              </a:rPr>
              <a:t>atau</a:t>
            </a:r>
            <a:r>
              <a:rPr lang="en-US" sz="2400" dirty="0">
                <a:solidFill>
                  <a:schemeClr val="tx2"/>
                </a:solidFill>
              </a:rPr>
              <a:t> conditioning (Ivan Pavlov, 1849-1936). </a:t>
            </a:r>
          </a:p>
        </p:txBody>
      </p:sp>
    </p:spTree>
    <p:extLst>
      <p:ext uri="{BB962C8B-B14F-4D97-AF65-F5344CB8AC3E}">
        <p14:creationId xmlns:p14="http://schemas.microsoft.com/office/powerpoint/2010/main" val="2802809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2CD7E-7E70-87F0-E81D-2CE63EAB9E01}"/>
              </a:ext>
            </a:extLst>
          </p:cNvPr>
          <p:cNvSpPr>
            <a:spLocks noGrp="1"/>
          </p:cNvSpPr>
          <p:nvPr>
            <p:ph type="title"/>
          </p:nvPr>
        </p:nvSpPr>
        <p:spPr>
          <a:xfrm>
            <a:off x="1059628" y="4876800"/>
            <a:ext cx="7024744" cy="1143000"/>
          </a:xfrm>
        </p:spPr>
        <p:txBody>
          <a:bodyPr>
            <a:noAutofit/>
          </a:bodyPr>
          <a:lstStyle/>
          <a:p>
            <a:r>
              <a:rPr lang="en-US" sz="2400" dirty="0" err="1">
                <a:solidFill>
                  <a:schemeClr val="tx2"/>
                </a:solidFill>
              </a:rPr>
              <a:t>Eksperimen</a:t>
            </a:r>
            <a:r>
              <a:rPr lang="en-US" sz="2400" dirty="0">
                <a:solidFill>
                  <a:schemeClr val="tx2"/>
                </a:solidFill>
              </a:rPr>
              <a:t> </a:t>
            </a:r>
            <a:r>
              <a:rPr lang="en-US" sz="2400" dirty="0" err="1">
                <a:solidFill>
                  <a:schemeClr val="tx2"/>
                </a:solidFill>
              </a:rPr>
              <a:t>dilakukan</a:t>
            </a:r>
            <a:r>
              <a:rPr lang="en-US" sz="2400" dirty="0">
                <a:solidFill>
                  <a:schemeClr val="tx2"/>
                </a:solidFill>
              </a:rPr>
              <a:t> pada </a:t>
            </a:r>
            <a:r>
              <a:rPr lang="en-US" sz="2400" dirty="0" err="1">
                <a:solidFill>
                  <a:schemeClr val="tx2"/>
                </a:solidFill>
              </a:rPr>
              <a:t>seekor</a:t>
            </a:r>
            <a:r>
              <a:rPr lang="en-US" sz="2400" dirty="0">
                <a:solidFill>
                  <a:schemeClr val="tx2"/>
                </a:solidFill>
              </a:rPr>
              <a:t> </a:t>
            </a:r>
            <a:r>
              <a:rPr lang="en-US" sz="2400" dirty="0" err="1">
                <a:solidFill>
                  <a:schemeClr val="tx2"/>
                </a:solidFill>
              </a:rPr>
              <a:t>anjing</a:t>
            </a:r>
            <a:r>
              <a:rPr lang="en-US" sz="2400" dirty="0">
                <a:solidFill>
                  <a:schemeClr val="tx2"/>
                </a:solidFill>
              </a:rPr>
              <a:t> yang </a:t>
            </a:r>
            <a:r>
              <a:rPr lang="en-US" sz="2400" dirty="0" err="1">
                <a:solidFill>
                  <a:schemeClr val="tx2"/>
                </a:solidFill>
              </a:rPr>
              <a:t>akan</a:t>
            </a:r>
            <a:r>
              <a:rPr lang="en-US" sz="2400" dirty="0">
                <a:solidFill>
                  <a:schemeClr val="tx2"/>
                </a:solidFill>
              </a:rPr>
              <a:t> </a:t>
            </a:r>
            <a:r>
              <a:rPr lang="en-US" sz="2400" dirty="0" err="1">
                <a:solidFill>
                  <a:schemeClr val="tx2"/>
                </a:solidFill>
              </a:rPr>
              <a:t>belajar</a:t>
            </a:r>
            <a:r>
              <a:rPr lang="en-US" sz="2400" dirty="0">
                <a:solidFill>
                  <a:schemeClr val="tx2"/>
                </a:solidFill>
              </a:rPr>
              <a:t> </a:t>
            </a:r>
            <a:r>
              <a:rPr lang="en-US" sz="2400" dirty="0" err="1">
                <a:solidFill>
                  <a:schemeClr val="tx2"/>
                </a:solidFill>
              </a:rPr>
              <a:t>mengeluarkan</a:t>
            </a:r>
            <a:r>
              <a:rPr lang="en-US" sz="2400" dirty="0">
                <a:solidFill>
                  <a:schemeClr val="tx2"/>
                </a:solidFill>
              </a:rPr>
              <a:t> air </a:t>
            </a:r>
            <a:r>
              <a:rPr lang="en-US" sz="2400" dirty="0" err="1">
                <a:solidFill>
                  <a:schemeClr val="tx2"/>
                </a:solidFill>
              </a:rPr>
              <a:t>liur</a:t>
            </a:r>
            <a:r>
              <a:rPr lang="en-US" sz="2400" dirty="0">
                <a:solidFill>
                  <a:schemeClr val="tx2"/>
                </a:solidFill>
              </a:rPr>
              <a:t> </a:t>
            </a:r>
            <a:r>
              <a:rPr lang="en-US" sz="2400" dirty="0" err="1">
                <a:solidFill>
                  <a:schemeClr val="tx2"/>
                </a:solidFill>
              </a:rPr>
              <a:t>terhadap</a:t>
            </a:r>
            <a:r>
              <a:rPr lang="en-US" sz="2400" dirty="0">
                <a:solidFill>
                  <a:schemeClr val="tx2"/>
                </a:solidFill>
              </a:rPr>
              <a:t> stimulus yang </a:t>
            </a:r>
            <a:r>
              <a:rPr lang="en-US" sz="2400" dirty="0" err="1">
                <a:solidFill>
                  <a:schemeClr val="tx2"/>
                </a:solidFill>
              </a:rPr>
              <a:t>tidak</a:t>
            </a:r>
            <a:r>
              <a:rPr lang="en-US" sz="2400" dirty="0">
                <a:solidFill>
                  <a:schemeClr val="tx2"/>
                </a:solidFill>
              </a:rPr>
              <a:t> </a:t>
            </a:r>
            <a:r>
              <a:rPr lang="en-US" sz="2400" dirty="0" err="1">
                <a:solidFill>
                  <a:schemeClr val="tx2"/>
                </a:solidFill>
              </a:rPr>
              <a:t>berupa</a:t>
            </a:r>
            <a:r>
              <a:rPr lang="en-US" sz="2400" dirty="0">
                <a:solidFill>
                  <a:schemeClr val="tx2"/>
                </a:solidFill>
              </a:rPr>
              <a:t> </a:t>
            </a:r>
            <a:r>
              <a:rPr lang="en-US" sz="2400" dirty="0" err="1">
                <a:solidFill>
                  <a:schemeClr val="tx2"/>
                </a:solidFill>
              </a:rPr>
              <a:t>makanan</a:t>
            </a:r>
            <a:r>
              <a:rPr lang="en-US" sz="2400" dirty="0">
                <a:solidFill>
                  <a:schemeClr val="tx2"/>
                </a:solidFill>
              </a:rPr>
              <a:t>, </a:t>
            </a:r>
            <a:r>
              <a:rPr lang="en-US" sz="2400" dirty="0" err="1">
                <a:solidFill>
                  <a:schemeClr val="tx2"/>
                </a:solidFill>
              </a:rPr>
              <a:t>seperti</a:t>
            </a:r>
            <a:r>
              <a:rPr lang="en-US" sz="2400" dirty="0">
                <a:solidFill>
                  <a:schemeClr val="tx2"/>
                </a:solidFill>
              </a:rPr>
              <a:t> bel. </a:t>
            </a:r>
            <a:r>
              <a:rPr lang="en-US" sz="2400" dirty="0" err="1">
                <a:solidFill>
                  <a:schemeClr val="tx2"/>
                </a:solidFill>
              </a:rPr>
              <a:t>Dikenal</a:t>
            </a:r>
            <a:r>
              <a:rPr lang="en-US" sz="2400" dirty="0">
                <a:solidFill>
                  <a:schemeClr val="tx2"/>
                </a:solidFill>
              </a:rPr>
              <a:t> </a:t>
            </a:r>
            <a:r>
              <a:rPr lang="en-US" sz="2400" dirty="0" err="1">
                <a:solidFill>
                  <a:schemeClr val="tx2"/>
                </a:solidFill>
              </a:rPr>
              <a:t>sebagai</a:t>
            </a:r>
            <a:r>
              <a:rPr lang="en-US" sz="2400" dirty="0">
                <a:solidFill>
                  <a:schemeClr val="tx2"/>
                </a:solidFill>
              </a:rPr>
              <a:t> </a:t>
            </a:r>
            <a:r>
              <a:rPr lang="en-US" sz="2400" dirty="0" err="1">
                <a:solidFill>
                  <a:schemeClr val="tx2"/>
                </a:solidFill>
              </a:rPr>
              <a:t>pembiasaan</a:t>
            </a:r>
            <a:r>
              <a:rPr lang="en-US" sz="2400" dirty="0">
                <a:solidFill>
                  <a:schemeClr val="tx2"/>
                </a:solidFill>
              </a:rPr>
              <a:t> </a:t>
            </a:r>
            <a:r>
              <a:rPr lang="en-US" sz="2400" dirty="0" err="1">
                <a:solidFill>
                  <a:schemeClr val="tx2"/>
                </a:solidFill>
              </a:rPr>
              <a:t>klasik</a:t>
            </a:r>
            <a:r>
              <a:rPr lang="en-US" sz="2400" dirty="0">
                <a:solidFill>
                  <a:schemeClr val="tx2"/>
                </a:solidFill>
              </a:rPr>
              <a:t> (classical conditioning).</a:t>
            </a:r>
            <a:br>
              <a:rPr lang="en-US" sz="2400" dirty="0">
                <a:solidFill>
                  <a:schemeClr val="tx2"/>
                </a:solidFill>
              </a:rPr>
            </a:br>
            <a:br>
              <a:rPr lang="en-US" sz="2400" dirty="0">
                <a:solidFill>
                  <a:schemeClr val="tx2"/>
                </a:solidFill>
              </a:rPr>
            </a:br>
            <a:r>
              <a:rPr lang="en-US" sz="2400" dirty="0">
                <a:solidFill>
                  <a:schemeClr val="tx2"/>
                </a:solidFill>
              </a:rPr>
              <a:t>Pada tahun1920, Watson &amp; Reyner </a:t>
            </a:r>
            <a:r>
              <a:rPr lang="en-US" sz="2400" dirty="0" err="1">
                <a:solidFill>
                  <a:schemeClr val="tx2"/>
                </a:solidFill>
              </a:rPr>
              <a:t>melakukan</a:t>
            </a:r>
            <a:r>
              <a:rPr lang="en-US" sz="2400" dirty="0">
                <a:solidFill>
                  <a:schemeClr val="tx2"/>
                </a:solidFill>
              </a:rPr>
              <a:t> </a:t>
            </a:r>
            <a:r>
              <a:rPr lang="en-US" sz="2400" dirty="0" err="1">
                <a:solidFill>
                  <a:schemeClr val="tx2"/>
                </a:solidFill>
              </a:rPr>
              <a:t>eksperimen</a:t>
            </a:r>
            <a:r>
              <a:rPr lang="en-US" sz="2400" dirty="0">
                <a:solidFill>
                  <a:schemeClr val="tx2"/>
                </a:solidFill>
              </a:rPr>
              <a:t> </a:t>
            </a:r>
            <a:r>
              <a:rPr lang="en-US" sz="2400" dirty="0" err="1">
                <a:solidFill>
                  <a:schemeClr val="tx2"/>
                </a:solidFill>
              </a:rPr>
              <a:t>terhadap</a:t>
            </a:r>
            <a:r>
              <a:rPr lang="en-US" sz="2400" dirty="0">
                <a:solidFill>
                  <a:schemeClr val="tx2"/>
                </a:solidFill>
              </a:rPr>
              <a:t> Albert </a:t>
            </a:r>
            <a:r>
              <a:rPr lang="en-US" sz="2400" dirty="0" err="1">
                <a:solidFill>
                  <a:schemeClr val="tx2"/>
                </a:solidFill>
              </a:rPr>
              <a:t>kecil</a:t>
            </a:r>
            <a:r>
              <a:rPr lang="en-US" sz="2400" dirty="0">
                <a:solidFill>
                  <a:schemeClr val="tx2"/>
                </a:solidFill>
              </a:rPr>
              <a:t> (11 </a:t>
            </a:r>
            <a:r>
              <a:rPr lang="en-US" sz="2400" dirty="0" err="1">
                <a:solidFill>
                  <a:schemeClr val="tx2"/>
                </a:solidFill>
              </a:rPr>
              <a:t>bulan</a:t>
            </a:r>
            <a:r>
              <a:rPr lang="en-US" sz="2400" dirty="0">
                <a:solidFill>
                  <a:schemeClr val="tx2"/>
                </a:solidFill>
              </a:rPr>
              <a:t>). Albert yang </a:t>
            </a:r>
            <a:r>
              <a:rPr lang="en-US" sz="2400" dirty="0" err="1">
                <a:solidFill>
                  <a:schemeClr val="tx2"/>
                </a:solidFill>
              </a:rPr>
              <a:t>tidak</a:t>
            </a:r>
            <a:r>
              <a:rPr lang="en-US" sz="2400" dirty="0">
                <a:solidFill>
                  <a:schemeClr val="tx2"/>
                </a:solidFill>
              </a:rPr>
              <a:t> </a:t>
            </a:r>
            <a:r>
              <a:rPr lang="en-US" sz="2400" dirty="0" err="1">
                <a:solidFill>
                  <a:schemeClr val="tx2"/>
                </a:solidFill>
              </a:rPr>
              <a:t>takut</a:t>
            </a:r>
            <a:r>
              <a:rPr lang="en-US" sz="2400" dirty="0">
                <a:solidFill>
                  <a:schemeClr val="tx2"/>
                </a:solidFill>
              </a:rPr>
              <a:t> </a:t>
            </a:r>
            <a:r>
              <a:rPr lang="en-US" sz="2400" dirty="0" err="1">
                <a:solidFill>
                  <a:schemeClr val="tx2"/>
                </a:solidFill>
              </a:rPr>
              <a:t>tikus</a:t>
            </a:r>
            <a:r>
              <a:rPr lang="en-US" sz="2400" dirty="0">
                <a:solidFill>
                  <a:schemeClr val="tx2"/>
                </a:solidFill>
              </a:rPr>
              <a:t> </a:t>
            </a:r>
            <a:r>
              <a:rPr lang="en-US" sz="2400" dirty="0" err="1">
                <a:solidFill>
                  <a:schemeClr val="tx2"/>
                </a:solidFill>
              </a:rPr>
              <a:t>putih</a:t>
            </a:r>
            <a:r>
              <a:rPr lang="en-US" sz="2400" dirty="0">
                <a:solidFill>
                  <a:schemeClr val="tx2"/>
                </a:solidFill>
              </a:rPr>
              <a:t>, pada </a:t>
            </a:r>
            <a:r>
              <a:rPr lang="en-US" sz="2400" dirty="0" err="1">
                <a:solidFill>
                  <a:schemeClr val="tx2"/>
                </a:solidFill>
              </a:rPr>
              <a:t>saat</a:t>
            </a:r>
            <a:r>
              <a:rPr lang="en-US" sz="2400" dirty="0">
                <a:solidFill>
                  <a:schemeClr val="tx2"/>
                </a:solidFill>
              </a:rPr>
              <a:t> </a:t>
            </a:r>
            <a:r>
              <a:rPr lang="en-US" sz="2400" dirty="0" err="1">
                <a:solidFill>
                  <a:schemeClr val="tx2"/>
                </a:solidFill>
              </a:rPr>
              <a:t>ingin</a:t>
            </a:r>
            <a:r>
              <a:rPr lang="en-US" sz="2400" dirty="0">
                <a:solidFill>
                  <a:schemeClr val="tx2"/>
                </a:solidFill>
              </a:rPr>
              <a:t> </a:t>
            </a:r>
            <a:r>
              <a:rPr lang="en-US" sz="2400" dirty="0" err="1">
                <a:solidFill>
                  <a:schemeClr val="tx2"/>
                </a:solidFill>
              </a:rPr>
              <a:t>memegangnya</a:t>
            </a:r>
            <a:r>
              <a:rPr lang="en-US" sz="2400" dirty="0">
                <a:solidFill>
                  <a:schemeClr val="tx2"/>
                </a:solidFill>
              </a:rPr>
              <a:t>, </a:t>
            </a:r>
            <a:r>
              <a:rPr lang="en-US" sz="2400" dirty="0" err="1">
                <a:solidFill>
                  <a:schemeClr val="tx2"/>
                </a:solidFill>
              </a:rPr>
              <a:t>mendengar</a:t>
            </a:r>
            <a:r>
              <a:rPr lang="en-US" sz="2400" dirty="0">
                <a:solidFill>
                  <a:schemeClr val="tx2"/>
                </a:solidFill>
              </a:rPr>
              <a:t> </a:t>
            </a:r>
            <a:r>
              <a:rPr lang="en-US" sz="2400" dirty="0" err="1">
                <a:solidFill>
                  <a:schemeClr val="tx2"/>
                </a:solidFill>
              </a:rPr>
              <a:t>suara</a:t>
            </a:r>
            <a:r>
              <a:rPr lang="en-US" sz="2400" dirty="0">
                <a:solidFill>
                  <a:schemeClr val="tx2"/>
                </a:solidFill>
              </a:rPr>
              <a:t> </a:t>
            </a:r>
            <a:r>
              <a:rPr lang="en-US" sz="2400" dirty="0" err="1">
                <a:solidFill>
                  <a:schemeClr val="tx2"/>
                </a:solidFill>
              </a:rPr>
              <a:t>pukulan</a:t>
            </a:r>
            <a:r>
              <a:rPr lang="en-US" sz="2400" dirty="0">
                <a:solidFill>
                  <a:schemeClr val="tx2"/>
                </a:solidFill>
              </a:rPr>
              <a:t> </a:t>
            </a:r>
            <a:r>
              <a:rPr lang="en-US" sz="2400" dirty="0" err="1">
                <a:solidFill>
                  <a:schemeClr val="tx2"/>
                </a:solidFill>
              </a:rPr>
              <a:t>besi</a:t>
            </a:r>
            <a:r>
              <a:rPr lang="en-US" sz="2400" dirty="0">
                <a:solidFill>
                  <a:schemeClr val="tx2"/>
                </a:solidFill>
              </a:rPr>
              <a:t> yang </a:t>
            </a:r>
            <a:r>
              <a:rPr lang="en-US" sz="2400" dirty="0" err="1">
                <a:solidFill>
                  <a:schemeClr val="tx2"/>
                </a:solidFill>
              </a:rPr>
              <a:t>keras</a:t>
            </a:r>
            <a:r>
              <a:rPr lang="en-US" sz="2400" dirty="0">
                <a:solidFill>
                  <a:schemeClr val="tx2"/>
                </a:solidFill>
              </a:rPr>
              <a:t>. Pada </a:t>
            </a:r>
            <a:r>
              <a:rPr lang="en-US" sz="2400" dirty="0" err="1">
                <a:solidFill>
                  <a:schemeClr val="tx2"/>
                </a:solidFill>
              </a:rPr>
              <a:t>akhirnya</a:t>
            </a:r>
            <a:r>
              <a:rPr lang="en-US" sz="2400" dirty="0">
                <a:solidFill>
                  <a:schemeClr val="tx2"/>
                </a:solidFill>
              </a:rPr>
              <a:t> Albert </a:t>
            </a:r>
            <a:r>
              <a:rPr lang="en-US" sz="2400" dirty="0" err="1">
                <a:solidFill>
                  <a:schemeClr val="tx2"/>
                </a:solidFill>
              </a:rPr>
              <a:t>tidak</a:t>
            </a:r>
            <a:r>
              <a:rPr lang="en-US" sz="2400" dirty="0">
                <a:solidFill>
                  <a:schemeClr val="tx2"/>
                </a:solidFill>
              </a:rPr>
              <a:t> </a:t>
            </a:r>
            <a:r>
              <a:rPr lang="en-US" sz="2400" dirty="0" err="1">
                <a:solidFill>
                  <a:schemeClr val="tx2"/>
                </a:solidFill>
              </a:rPr>
              <a:t>hanya</a:t>
            </a:r>
            <a:r>
              <a:rPr lang="en-US" sz="2400" dirty="0">
                <a:solidFill>
                  <a:schemeClr val="tx2"/>
                </a:solidFill>
              </a:rPr>
              <a:t> </a:t>
            </a:r>
            <a:r>
              <a:rPr lang="en-US" sz="2400" dirty="0" err="1">
                <a:solidFill>
                  <a:schemeClr val="tx2"/>
                </a:solidFill>
              </a:rPr>
              <a:t>takut</a:t>
            </a:r>
            <a:r>
              <a:rPr lang="en-US" sz="2400" dirty="0">
                <a:solidFill>
                  <a:schemeClr val="tx2"/>
                </a:solidFill>
              </a:rPr>
              <a:t> pada </a:t>
            </a:r>
            <a:r>
              <a:rPr lang="en-US" sz="2400" dirty="0" err="1">
                <a:solidFill>
                  <a:schemeClr val="tx2"/>
                </a:solidFill>
              </a:rPr>
              <a:t>tikus</a:t>
            </a:r>
            <a:r>
              <a:rPr lang="en-US" sz="2400" dirty="0">
                <a:solidFill>
                  <a:schemeClr val="tx2"/>
                </a:solidFill>
              </a:rPr>
              <a:t> </a:t>
            </a:r>
            <a:r>
              <a:rPr lang="en-US" sz="2400" dirty="0" err="1">
                <a:solidFill>
                  <a:schemeClr val="tx2"/>
                </a:solidFill>
              </a:rPr>
              <a:t>putih</a:t>
            </a:r>
            <a:r>
              <a:rPr lang="en-US" sz="2400" dirty="0">
                <a:solidFill>
                  <a:schemeClr val="tx2"/>
                </a:solidFill>
              </a:rPr>
              <a:t>, </a:t>
            </a:r>
            <a:r>
              <a:rPr lang="en-US" sz="2400" dirty="0" err="1">
                <a:solidFill>
                  <a:schemeClr val="tx2"/>
                </a:solidFill>
              </a:rPr>
              <a:t>tetapi</a:t>
            </a:r>
            <a:r>
              <a:rPr lang="en-US" sz="2400" dirty="0">
                <a:solidFill>
                  <a:schemeClr val="tx2"/>
                </a:solidFill>
              </a:rPr>
              <a:t> juga </a:t>
            </a:r>
            <a:r>
              <a:rPr lang="en-US" sz="2400" dirty="0" err="1">
                <a:solidFill>
                  <a:schemeClr val="tx2"/>
                </a:solidFill>
              </a:rPr>
              <a:t>takut</a:t>
            </a:r>
            <a:r>
              <a:rPr lang="en-US" sz="2400" dirty="0">
                <a:solidFill>
                  <a:schemeClr val="tx2"/>
                </a:solidFill>
              </a:rPr>
              <a:t> pada </a:t>
            </a:r>
            <a:r>
              <a:rPr lang="en-US" sz="2400" dirty="0" err="1">
                <a:solidFill>
                  <a:schemeClr val="tx2"/>
                </a:solidFill>
              </a:rPr>
              <a:t>semua</a:t>
            </a:r>
            <a:r>
              <a:rPr lang="en-US" sz="2400" dirty="0">
                <a:solidFill>
                  <a:schemeClr val="tx2"/>
                </a:solidFill>
              </a:rPr>
              <a:t> </a:t>
            </a:r>
            <a:r>
              <a:rPr lang="en-US" sz="2400" dirty="0" err="1">
                <a:solidFill>
                  <a:schemeClr val="tx2"/>
                </a:solidFill>
              </a:rPr>
              <a:t>obyek</a:t>
            </a:r>
            <a:r>
              <a:rPr lang="en-US" sz="2400" dirty="0">
                <a:solidFill>
                  <a:schemeClr val="tx2"/>
                </a:solidFill>
              </a:rPr>
              <a:t> yang </a:t>
            </a:r>
            <a:r>
              <a:rPr lang="en-US" sz="2400" dirty="0" err="1">
                <a:solidFill>
                  <a:schemeClr val="tx2"/>
                </a:solidFill>
              </a:rPr>
              <a:t>berbulu</a:t>
            </a:r>
            <a:r>
              <a:rPr lang="en-US" sz="2400" dirty="0">
                <a:solidFill>
                  <a:schemeClr val="tx2"/>
                </a:solidFill>
              </a:rPr>
              <a:t> (generalization).</a:t>
            </a:r>
            <a:endParaRPr lang="en-US" sz="2400" dirty="0"/>
          </a:p>
        </p:txBody>
      </p:sp>
    </p:spTree>
    <p:extLst>
      <p:ext uri="{BB962C8B-B14F-4D97-AF65-F5344CB8AC3E}">
        <p14:creationId xmlns:p14="http://schemas.microsoft.com/office/powerpoint/2010/main" val="2831433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712C0-7AA5-F04E-930B-838D516EA8B9}"/>
              </a:ext>
            </a:extLst>
          </p:cNvPr>
          <p:cNvSpPr>
            <a:spLocks noGrp="1"/>
          </p:cNvSpPr>
          <p:nvPr>
            <p:ph type="title"/>
          </p:nvPr>
        </p:nvSpPr>
        <p:spPr>
          <a:xfrm>
            <a:off x="1059628" y="5257800"/>
            <a:ext cx="7024744" cy="1143000"/>
          </a:xfrm>
        </p:spPr>
        <p:txBody>
          <a:bodyPr>
            <a:noAutofit/>
          </a:bodyPr>
          <a:lstStyle/>
          <a:p>
            <a:pPr algn="just"/>
            <a:br>
              <a:rPr lang="en-US" sz="2400" dirty="0">
                <a:solidFill>
                  <a:schemeClr val="tx2"/>
                </a:solidFill>
              </a:rPr>
            </a:br>
            <a:r>
              <a:rPr lang="en-US" sz="2400" dirty="0">
                <a:solidFill>
                  <a:schemeClr val="tx2"/>
                </a:solidFill>
              </a:rPr>
              <a:t>Pada </a:t>
            </a:r>
            <a:r>
              <a:rPr lang="en-US" sz="2400" dirty="0" err="1">
                <a:solidFill>
                  <a:schemeClr val="tx2"/>
                </a:solidFill>
              </a:rPr>
              <a:t>tahun</a:t>
            </a:r>
            <a:r>
              <a:rPr lang="en-US" sz="2400" dirty="0">
                <a:solidFill>
                  <a:schemeClr val="tx2"/>
                </a:solidFill>
              </a:rPr>
              <a:t> 1924, Mary Cover Jones </a:t>
            </a:r>
            <a:r>
              <a:rPr lang="en-US" sz="2400" dirty="0" err="1">
                <a:solidFill>
                  <a:schemeClr val="tx2"/>
                </a:solidFill>
              </a:rPr>
              <a:t>melakukan</a:t>
            </a:r>
            <a:r>
              <a:rPr lang="en-US" sz="2400" dirty="0">
                <a:solidFill>
                  <a:schemeClr val="tx2"/>
                </a:solidFill>
              </a:rPr>
              <a:t> </a:t>
            </a:r>
            <a:r>
              <a:rPr lang="en-US" sz="2400" dirty="0" err="1">
                <a:solidFill>
                  <a:schemeClr val="tx2"/>
                </a:solidFill>
              </a:rPr>
              <a:t>eksperimen</a:t>
            </a:r>
            <a:r>
              <a:rPr lang="en-US" sz="2400" dirty="0">
                <a:solidFill>
                  <a:schemeClr val="tx2"/>
                </a:solidFill>
              </a:rPr>
              <a:t> treatment </a:t>
            </a:r>
            <a:r>
              <a:rPr lang="en-US" sz="2400" dirty="0" err="1">
                <a:solidFill>
                  <a:schemeClr val="tx2"/>
                </a:solidFill>
              </a:rPr>
              <a:t>terhadap</a:t>
            </a:r>
            <a:r>
              <a:rPr lang="en-US" sz="2400" dirty="0">
                <a:solidFill>
                  <a:schemeClr val="tx2"/>
                </a:solidFill>
              </a:rPr>
              <a:t> </a:t>
            </a:r>
            <a:r>
              <a:rPr lang="en-US" sz="2400" dirty="0" err="1">
                <a:solidFill>
                  <a:schemeClr val="tx2"/>
                </a:solidFill>
              </a:rPr>
              <a:t>fobia</a:t>
            </a:r>
            <a:r>
              <a:rPr lang="en-US" sz="2400" dirty="0">
                <a:solidFill>
                  <a:schemeClr val="tx2"/>
                </a:solidFill>
              </a:rPr>
              <a:t> pada </a:t>
            </a:r>
            <a:r>
              <a:rPr lang="en-US" sz="2400" dirty="0" err="1">
                <a:solidFill>
                  <a:schemeClr val="tx2"/>
                </a:solidFill>
              </a:rPr>
              <a:t>anak-anak</a:t>
            </a:r>
            <a:r>
              <a:rPr lang="en-US" sz="2400" dirty="0">
                <a:solidFill>
                  <a:schemeClr val="tx2"/>
                </a:solidFill>
              </a:rPr>
              <a:t>. </a:t>
            </a:r>
            <a:r>
              <a:rPr lang="en-US" sz="2400" dirty="0" err="1">
                <a:solidFill>
                  <a:schemeClr val="tx2"/>
                </a:solidFill>
              </a:rPr>
              <a:t>Ia</a:t>
            </a:r>
            <a:r>
              <a:rPr lang="en-US" sz="2400" dirty="0">
                <a:solidFill>
                  <a:schemeClr val="tx2"/>
                </a:solidFill>
              </a:rPr>
              <a:t> </a:t>
            </a:r>
            <a:r>
              <a:rPr lang="en-US" sz="2400" dirty="0" err="1">
                <a:solidFill>
                  <a:schemeClr val="tx2"/>
                </a:solidFill>
              </a:rPr>
              <a:t>menggunakan</a:t>
            </a:r>
            <a:r>
              <a:rPr lang="en-US" sz="2400" dirty="0">
                <a:solidFill>
                  <a:schemeClr val="tx2"/>
                </a:solidFill>
              </a:rPr>
              <a:t> </a:t>
            </a:r>
            <a:r>
              <a:rPr lang="en-US" sz="2400" dirty="0" err="1">
                <a:solidFill>
                  <a:schemeClr val="tx2"/>
                </a:solidFill>
              </a:rPr>
              <a:t>prinsip</a:t>
            </a:r>
            <a:r>
              <a:rPr lang="en-US" sz="2400" dirty="0">
                <a:solidFill>
                  <a:schemeClr val="tx2"/>
                </a:solidFill>
              </a:rPr>
              <a:t> “</a:t>
            </a:r>
            <a:r>
              <a:rPr lang="en-US" sz="2400" dirty="0" err="1">
                <a:solidFill>
                  <a:schemeClr val="tx2"/>
                </a:solidFill>
              </a:rPr>
              <a:t>persaingan</a:t>
            </a:r>
            <a:r>
              <a:rPr lang="en-US" sz="2400" dirty="0">
                <a:solidFill>
                  <a:schemeClr val="tx2"/>
                </a:solidFill>
              </a:rPr>
              <a:t> </a:t>
            </a:r>
            <a:r>
              <a:rPr lang="en-US" sz="2400" dirty="0" err="1">
                <a:solidFill>
                  <a:schemeClr val="tx2"/>
                </a:solidFill>
              </a:rPr>
              <a:t>antar</a:t>
            </a:r>
            <a:r>
              <a:rPr lang="en-US" sz="2400" dirty="0">
                <a:solidFill>
                  <a:schemeClr val="tx2"/>
                </a:solidFill>
              </a:rPr>
              <a:t> </a:t>
            </a:r>
            <a:r>
              <a:rPr lang="en-US" sz="2400" dirty="0" err="1">
                <a:solidFill>
                  <a:schemeClr val="tx2"/>
                </a:solidFill>
              </a:rPr>
              <a:t>respon</a:t>
            </a:r>
            <a:r>
              <a:rPr lang="en-US" sz="2400" dirty="0">
                <a:solidFill>
                  <a:schemeClr val="tx2"/>
                </a:solidFill>
              </a:rPr>
              <a:t>” </a:t>
            </a:r>
            <a:r>
              <a:rPr lang="en-US" sz="2400" dirty="0" err="1">
                <a:solidFill>
                  <a:schemeClr val="tx2"/>
                </a:solidFill>
              </a:rPr>
              <a:t>atau</a:t>
            </a:r>
            <a:r>
              <a:rPr lang="en-US" sz="2400" dirty="0">
                <a:solidFill>
                  <a:schemeClr val="tx2"/>
                </a:solidFill>
              </a:rPr>
              <a:t> </a:t>
            </a:r>
            <a:r>
              <a:rPr lang="en-US" sz="2400" dirty="0" err="1">
                <a:solidFill>
                  <a:schemeClr val="tx2"/>
                </a:solidFill>
              </a:rPr>
              <a:t>pembiasaan</a:t>
            </a:r>
            <a:r>
              <a:rPr lang="en-US" sz="2400" dirty="0">
                <a:solidFill>
                  <a:schemeClr val="tx2"/>
                </a:solidFill>
              </a:rPr>
              <a:t> </a:t>
            </a:r>
            <a:r>
              <a:rPr lang="en-US" sz="2400" dirty="0" err="1">
                <a:solidFill>
                  <a:schemeClr val="tx2"/>
                </a:solidFill>
              </a:rPr>
              <a:t>respon</a:t>
            </a:r>
            <a:r>
              <a:rPr lang="en-US" sz="2400" dirty="0">
                <a:solidFill>
                  <a:schemeClr val="tx2"/>
                </a:solidFill>
              </a:rPr>
              <a:t> yang </a:t>
            </a:r>
            <a:r>
              <a:rPr lang="en-US" sz="2400" dirty="0" err="1">
                <a:solidFill>
                  <a:schemeClr val="tx2"/>
                </a:solidFill>
              </a:rPr>
              <a:t>berlawanan</a:t>
            </a:r>
            <a:r>
              <a:rPr lang="en-US" sz="2400" dirty="0">
                <a:solidFill>
                  <a:schemeClr val="tx2"/>
                </a:solidFill>
              </a:rPr>
              <a:t> </a:t>
            </a:r>
            <a:r>
              <a:rPr lang="en-US" sz="2400" dirty="0" err="1">
                <a:solidFill>
                  <a:schemeClr val="tx2"/>
                </a:solidFill>
              </a:rPr>
              <a:t>sebagai</a:t>
            </a:r>
            <a:r>
              <a:rPr lang="en-US" sz="2400" dirty="0">
                <a:solidFill>
                  <a:schemeClr val="tx2"/>
                </a:solidFill>
              </a:rPr>
              <a:t> </a:t>
            </a:r>
            <a:r>
              <a:rPr lang="en-US" sz="2400" dirty="0" err="1">
                <a:solidFill>
                  <a:schemeClr val="tx2"/>
                </a:solidFill>
              </a:rPr>
              <a:t>berikut</a:t>
            </a:r>
            <a:r>
              <a:rPr lang="en-US" sz="2400" dirty="0">
                <a:solidFill>
                  <a:schemeClr val="tx2"/>
                </a:solidFill>
              </a:rPr>
              <a:t>: Pada </a:t>
            </a:r>
            <a:r>
              <a:rPr lang="en-US" sz="2400" dirty="0" err="1">
                <a:solidFill>
                  <a:schemeClr val="tx2"/>
                </a:solidFill>
              </a:rPr>
              <a:t>waktu</a:t>
            </a:r>
            <a:r>
              <a:rPr lang="en-US" sz="2400" dirty="0">
                <a:solidFill>
                  <a:schemeClr val="tx2"/>
                </a:solidFill>
              </a:rPr>
              <a:t> </a:t>
            </a:r>
            <a:r>
              <a:rPr lang="en-US" sz="2400" dirty="0" err="1">
                <a:solidFill>
                  <a:schemeClr val="tx2"/>
                </a:solidFill>
              </a:rPr>
              <a:t>anak</a:t>
            </a:r>
            <a:r>
              <a:rPr lang="en-US" sz="2400" dirty="0">
                <a:solidFill>
                  <a:schemeClr val="tx2"/>
                </a:solidFill>
              </a:rPr>
              <a:t> sangat </a:t>
            </a:r>
            <a:r>
              <a:rPr lang="en-US" sz="2400" dirty="0" err="1">
                <a:solidFill>
                  <a:schemeClr val="tx2"/>
                </a:solidFill>
              </a:rPr>
              <a:t>lapar</a:t>
            </a:r>
            <a:r>
              <a:rPr lang="en-US" sz="2400" dirty="0">
                <a:solidFill>
                  <a:schemeClr val="tx2"/>
                </a:solidFill>
              </a:rPr>
              <a:t>, </a:t>
            </a:r>
            <a:r>
              <a:rPr lang="en-US" sz="2400" dirty="0" err="1">
                <a:solidFill>
                  <a:schemeClr val="tx2"/>
                </a:solidFill>
              </a:rPr>
              <a:t>ia</a:t>
            </a:r>
            <a:r>
              <a:rPr lang="en-US" sz="2400" dirty="0">
                <a:solidFill>
                  <a:schemeClr val="tx2"/>
                </a:solidFill>
              </a:rPr>
              <a:t> </a:t>
            </a:r>
            <a:r>
              <a:rPr lang="en-US" sz="2400" dirty="0" err="1">
                <a:solidFill>
                  <a:schemeClr val="tx2"/>
                </a:solidFill>
              </a:rPr>
              <a:t>didudukkan</a:t>
            </a:r>
            <a:r>
              <a:rPr lang="en-US" sz="2400" dirty="0">
                <a:solidFill>
                  <a:schemeClr val="tx2"/>
                </a:solidFill>
              </a:rPr>
              <a:t> di </a:t>
            </a:r>
            <a:r>
              <a:rPr lang="en-US" sz="2400" dirty="0" err="1">
                <a:solidFill>
                  <a:schemeClr val="tx2"/>
                </a:solidFill>
              </a:rPr>
              <a:t>kursi</a:t>
            </a:r>
            <a:r>
              <a:rPr lang="en-US" sz="2400" dirty="0">
                <a:solidFill>
                  <a:schemeClr val="tx2"/>
                </a:solidFill>
              </a:rPr>
              <a:t> yang </a:t>
            </a:r>
            <a:r>
              <a:rPr lang="en-US" sz="2400" dirty="0" err="1">
                <a:solidFill>
                  <a:schemeClr val="tx2"/>
                </a:solidFill>
              </a:rPr>
              <a:t>tinggi</a:t>
            </a:r>
            <a:r>
              <a:rPr lang="en-US" sz="2400" dirty="0">
                <a:solidFill>
                  <a:schemeClr val="tx2"/>
                </a:solidFill>
              </a:rPr>
              <a:t> dan </a:t>
            </a:r>
            <a:r>
              <a:rPr lang="en-US" sz="2400" dirty="0" err="1">
                <a:solidFill>
                  <a:schemeClr val="tx2"/>
                </a:solidFill>
              </a:rPr>
              <a:t>diberi</a:t>
            </a:r>
            <a:r>
              <a:rPr lang="en-US" sz="2400" dirty="0">
                <a:solidFill>
                  <a:schemeClr val="tx2"/>
                </a:solidFill>
              </a:rPr>
              <a:t> </a:t>
            </a:r>
            <a:r>
              <a:rPr lang="en-US" sz="2400" dirty="0" err="1">
                <a:solidFill>
                  <a:schemeClr val="tx2"/>
                </a:solidFill>
              </a:rPr>
              <a:t>makanan</a:t>
            </a:r>
            <a:r>
              <a:rPr lang="en-US" sz="2400" dirty="0">
                <a:solidFill>
                  <a:schemeClr val="tx2"/>
                </a:solidFill>
              </a:rPr>
              <a:t>. </a:t>
            </a:r>
            <a:r>
              <a:rPr lang="en-US" sz="2400" dirty="0" err="1">
                <a:solidFill>
                  <a:schemeClr val="tx2"/>
                </a:solidFill>
              </a:rPr>
              <a:t>Secara</a:t>
            </a:r>
            <a:r>
              <a:rPr lang="en-US" sz="2400" dirty="0">
                <a:solidFill>
                  <a:schemeClr val="tx2"/>
                </a:solidFill>
              </a:rPr>
              <a:t> </a:t>
            </a:r>
            <a:r>
              <a:rPr lang="en-US" sz="2400" dirty="0" err="1">
                <a:solidFill>
                  <a:schemeClr val="tx2"/>
                </a:solidFill>
              </a:rPr>
              <a:t>perlahan</a:t>
            </a:r>
            <a:r>
              <a:rPr lang="en-US" sz="2400" dirty="0">
                <a:solidFill>
                  <a:schemeClr val="tx2"/>
                </a:solidFill>
              </a:rPr>
              <a:t> </a:t>
            </a:r>
            <a:r>
              <a:rPr lang="en-US" sz="2400" dirty="0" err="1">
                <a:solidFill>
                  <a:schemeClr val="tx2"/>
                </a:solidFill>
              </a:rPr>
              <a:t>obyek</a:t>
            </a:r>
            <a:r>
              <a:rPr lang="en-US" sz="2400" dirty="0">
                <a:solidFill>
                  <a:schemeClr val="tx2"/>
                </a:solidFill>
              </a:rPr>
              <a:t> yang </a:t>
            </a:r>
            <a:r>
              <a:rPr lang="en-US" sz="2400" dirty="0" err="1">
                <a:solidFill>
                  <a:schemeClr val="tx2"/>
                </a:solidFill>
              </a:rPr>
              <a:t>ditakuti</a:t>
            </a:r>
            <a:r>
              <a:rPr lang="en-US" sz="2400" dirty="0">
                <a:solidFill>
                  <a:schemeClr val="tx2"/>
                </a:solidFill>
              </a:rPr>
              <a:t> </a:t>
            </a:r>
            <a:r>
              <a:rPr lang="en-US" sz="2400" dirty="0" err="1">
                <a:solidFill>
                  <a:schemeClr val="tx2"/>
                </a:solidFill>
              </a:rPr>
              <a:t>didekatkan</a:t>
            </a:r>
            <a:r>
              <a:rPr lang="en-US" sz="2400" dirty="0">
                <a:solidFill>
                  <a:schemeClr val="tx2"/>
                </a:solidFill>
              </a:rPr>
              <a:t> pada </a:t>
            </a:r>
            <a:r>
              <a:rPr lang="en-US" sz="2400" dirty="0" err="1">
                <a:solidFill>
                  <a:schemeClr val="tx2"/>
                </a:solidFill>
              </a:rPr>
              <a:t>anak</a:t>
            </a:r>
            <a:r>
              <a:rPr lang="en-US" sz="2400" dirty="0">
                <a:solidFill>
                  <a:schemeClr val="tx2"/>
                </a:solidFill>
              </a:rPr>
              <a:t>. Mulai </a:t>
            </a:r>
            <a:r>
              <a:rPr lang="en-US" sz="2400" dirty="0" err="1">
                <a:solidFill>
                  <a:schemeClr val="tx2"/>
                </a:solidFill>
              </a:rPr>
              <a:t>muncul</a:t>
            </a:r>
            <a:r>
              <a:rPr lang="en-US" sz="2400" dirty="0">
                <a:solidFill>
                  <a:schemeClr val="tx2"/>
                </a:solidFill>
              </a:rPr>
              <a:t> </a:t>
            </a:r>
            <a:r>
              <a:rPr lang="en-US" sz="2400" dirty="0" err="1">
                <a:solidFill>
                  <a:schemeClr val="tx2"/>
                </a:solidFill>
              </a:rPr>
              <a:t>respon</a:t>
            </a:r>
            <a:r>
              <a:rPr lang="en-US" sz="2400" dirty="0">
                <a:solidFill>
                  <a:schemeClr val="tx2"/>
                </a:solidFill>
              </a:rPr>
              <a:t> negative. </a:t>
            </a:r>
            <a:r>
              <a:rPr lang="en-US" sz="2400" dirty="0" err="1">
                <a:solidFill>
                  <a:schemeClr val="tx2"/>
                </a:solidFill>
              </a:rPr>
              <a:t>Kemudian</a:t>
            </a:r>
            <a:r>
              <a:rPr lang="en-US" sz="2400" dirty="0">
                <a:solidFill>
                  <a:schemeClr val="tx2"/>
                </a:solidFill>
              </a:rPr>
              <a:t> </a:t>
            </a:r>
            <a:r>
              <a:rPr lang="en-US" sz="2400" dirty="0" err="1">
                <a:solidFill>
                  <a:schemeClr val="tx2"/>
                </a:solidFill>
              </a:rPr>
              <a:t>obyek</a:t>
            </a:r>
            <a:r>
              <a:rPr lang="en-US" sz="2400" dirty="0">
                <a:solidFill>
                  <a:schemeClr val="tx2"/>
                </a:solidFill>
              </a:rPr>
              <a:t> </a:t>
            </a:r>
            <a:r>
              <a:rPr lang="en-US" sz="2400" dirty="0" err="1">
                <a:solidFill>
                  <a:schemeClr val="tx2"/>
                </a:solidFill>
              </a:rPr>
              <a:t>dijauhkan</a:t>
            </a:r>
            <a:r>
              <a:rPr lang="en-US" sz="2400" dirty="0">
                <a:solidFill>
                  <a:schemeClr val="tx2"/>
                </a:solidFill>
              </a:rPr>
              <a:t> </a:t>
            </a:r>
            <a:r>
              <a:rPr lang="en-US" sz="2400" dirty="0" err="1">
                <a:solidFill>
                  <a:schemeClr val="tx2"/>
                </a:solidFill>
              </a:rPr>
              <a:t>setahap</a:t>
            </a:r>
            <a:r>
              <a:rPr lang="en-US" sz="2400" dirty="0">
                <a:solidFill>
                  <a:schemeClr val="tx2"/>
                </a:solidFill>
              </a:rPr>
              <a:t> demi </a:t>
            </a:r>
            <a:r>
              <a:rPr lang="en-US" sz="2400" dirty="0" err="1">
                <a:solidFill>
                  <a:schemeClr val="tx2"/>
                </a:solidFill>
              </a:rPr>
              <a:t>setahap</a:t>
            </a:r>
            <a:r>
              <a:rPr lang="en-US" sz="2400" dirty="0">
                <a:solidFill>
                  <a:schemeClr val="tx2"/>
                </a:solidFill>
              </a:rPr>
              <a:t> agar </a:t>
            </a:r>
            <a:r>
              <a:rPr lang="en-US" sz="2400" dirty="0" err="1">
                <a:solidFill>
                  <a:schemeClr val="tx2"/>
                </a:solidFill>
              </a:rPr>
              <a:t>anak</a:t>
            </a:r>
            <a:r>
              <a:rPr lang="en-US" sz="2400" dirty="0">
                <a:solidFill>
                  <a:schemeClr val="tx2"/>
                </a:solidFill>
              </a:rPr>
              <a:t> </a:t>
            </a:r>
            <a:r>
              <a:rPr lang="en-US" sz="2400" dirty="0" err="1">
                <a:solidFill>
                  <a:schemeClr val="tx2"/>
                </a:solidFill>
              </a:rPr>
              <a:t>mau</a:t>
            </a:r>
            <a:r>
              <a:rPr lang="en-US" sz="2400" dirty="0">
                <a:solidFill>
                  <a:schemeClr val="tx2"/>
                </a:solidFill>
              </a:rPr>
              <a:t> </a:t>
            </a:r>
            <a:r>
              <a:rPr lang="en-US" sz="2400" dirty="0" err="1">
                <a:solidFill>
                  <a:schemeClr val="tx2"/>
                </a:solidFill>
              </a:rPr>
              <a:t>makan</a:t>
            </a:r>
            <a:r>
              <a:rPr lang="en-US" sz="2400" dirty="0">
                <a:solidFill>
                  <a:schemeClr val="tx2"/>
                </a:solidFill>
              </a:rPr>
              <a:t>. Pada </a:t>
            </a:r>
            <a:r>
              <a:rPr lang="en-US" sz="2400" dirty="0" err="1">
                <a:solidFill>
                  <a:schemeClr val="tx2"/>
                </a:solidFill>
              </a:rPr>
              <a:t>saat</a:t>
            </a:r>
            <a:r>
              <a:rPr lang="en-US" sz="2400" dirty="0">
                <a:solidFill>
                  <a:schemeClr val="tx2"/>
                </a:solidFill>
              </a:rPr>
              <a:t> </a:t>
            </a:r>
            <a:r>
              <a:rPr lang="en-US" sz="2400" dirty="0" err="1">
                <a:solidFill>
                  <a:schemeClr val="tx2"/>
                </a:solidFill>
              </a:rPr>
              <a:t>anak</a:t>
            </a:r>
            <a:r>
              <a:rPr lang="en-US" sz="2400" dirty="0">
                <a:solidFill>
                  <a:schemeClr val="tx2"/>
                </a:solidFill>
              </a:rPr>
              <a:t> </a:t>
            </a:r>
            <a:r>
              <a:rPr lang="en-US" sz="2400" dirty="0" err="1">
                <a:solidFill>
                  <a:schemeClr val="tx2"/>
                </a:solidFill>
              </a:rPr>
              <a:t>makan</a:t>
            </a:r>
            <a:r>
              <a:rPr lang="en-US" sz="2400" dirty="0">
                <a:solidFill>
                  <a:schemeClr val="tx2"/>
                </a:solidFill>
              </a:rPr>
              <a:t>, </a:t>
            </a:r>
            <a:r>
              <a:rPr lang="en-US" sz="2400" dirty="0" err="1">
                <a:solidFill>
                  <a:schemeClr val="tx2"/>
                </a:solidFill>
              </a:rPr>
              <a:t>obyek</a:t>
            </a:r>
            <a:r>
              <a:rPr lang="en-US" sz="2400" dirty="0">
                <a:solidFill>
                  <a:schemeClr val="tx2"/>
                </a:solidFill>
              </a:rPr>
              <a:t> yang </a:t>
            </a:r>
            <a:r>
              <a:rPr lang="en-US" sz="2400" dirty="0" err="1">
                <a:solidFill>
                  <a:schemeClr val="tx2"/>
                </a:solidFill>
              </a:rPr>
              <a:t>ditakuti</a:t>
            </a:r>
            <a:r>
              <a:rPr lang="en-US" sz="2400" dirty="0">
                <a:solidFill>
                  <a:schemeClr val="tx2"/>
                </a:solidFill>
              </a:rPr>
              <a:t> </a:t>
            </a:r>
            <a:r>
              <a:rPr lang="en-US" sz="2400" dirty="0" err="1">
                <a:solidFill>
                  <a:schemeClr val="tx2"/>
                </a:solidFill>
              </a:rPr>
              <a:t>didekatkan</a:t>
            </a:r>
            <a:r>
              <a:rPr lang="en-US" sz="2400" dirty="0">
                <a:solidFill>
                  <a:schemeClr val="tx2"/>
                </a:solidFill>
              </a:rPr>
              <a:t> </a:t>
            </a:r>
            <a:r>
              <a:rPr lang="en-US" sz="2400" dirty="0" err="1">
                <a:solidFill>
                  <a:schemeClr val="tx2"/>
                </a:solidFill>
              </a:rPr>
              <a:t>lagi</a:t>
            </a:r>
            <a:r>
              <a:rPr lang="en-US" sz="2400" dirty="0">
                <a:solidFill>
                  <a:schemeClr val="tx2"/>
                </a:solidFill>
              </a:rPr>
              <a:t>. Pada </a:t>
            </a:r>
            <a:r>
              <a:rPr lang="en-US" sz="2400" dirty="0" err="1">
                <a:solidFill>
                  <a:schemeClr val="tx2"/>
                </a:solidFill>
              </a:rPr>
              <a:t>akhirnya</a:t>
            </a:r>
            <a:r>
              <a:rPr lang="en-US" sz="2400" dirty="0">
                <a:solidFill>
                  <a:schemeClr val="tx2"/>
                </a:solidFill>
              </a:rPr>
              <a:t> </a:t>
            </a:r>
            <a:r>
              <a:rPr lang="en-US" sz="2400" dirty="0" err="1">
                <a:solidFill>
                  <a:schemeClr val="tx2"/>
                </a:solidFill>
              </a:rPr>
              <a:t>anak</a:t>
            </a:r>
            <a:r>
              <a:rPr lang="en-US" sz="2400" dirty="0">
                <a:solidFill>
                  <a:schemeClr val="tx2"/>
                </a:solidFill>
              </a:rPr>
              <a:t> </a:t>
            </a:r>
            <a:r>
              <a:rPr lang="en-US" sz="2400" dirty="0" err="1">
                <a:solidFill>
                  <a:schemeClr val="tx2"/>
                </a:solidFill>
              </a:rPr>
              <a:t>dapat</a:t>
            </a:r>
            <a:r>
              <a:rPr lang="en-US" sz="2400" dirty="0">
                <a:solidFill>
                  <a:schemeClr val="tx2"/>
                </a:solidFill>
              </a:rPr>
              <a:t> </a:t>
            </a:r>
            <a:r>
              <a:rPr lang="en-US" sz="2400" dirty="0" err="1">
                <a:solidFill>
                  <a:schemeClr val="tx2"/>
                </a:solidFill>
              </a:rPr>
              <a:t>mentoleransi</a:t>
            </a:r>
            <a:r>
              <a:rPr lang="en-US" sz="2400" dirty="0">
                <a:solidFill>
                  <a:schemeClr val="tx2"/>
                </a:solidFill>
              </a:rPr>
              <a:t> </a:t>
            </a:r>
            <a:r>
              <a:rPr lang="en-US" sz="2400" dirty="0" err="1">
                <a:solidFill>
                  <a:schemeClr val="tx2"/>
                </a:solidFill>
              </a:rPr>
              <a:t>obyek</a:t>
            </a:r>
            <a:r>
              <a:rPr lang="en-US" sz="2400" dirty="0">
                <a:solidFill>
                  <a:schemeClr val="tx2"/>
                </a:solidFill>
              </a:rPr>
              <a:t> </a:t>
            </a:r>
            <a:r>
              <a:rPr lang="en-US" sz="2400" dirty="0" err="1">
                <a:solidFill>
                  <a:schemeClr val="tx2"/>
                </a:solidFill>
              </a:rPr>
              <a:t>tersebut</a:t>
            </a:r>
            <a:r>
              <a:rPr lang="en-US" sz="2400" dirty="0">
                <a:solidFill>
                  <a:schemeClr val="tx2"/>
                </a:solidFill>
              </a:rPr>
              <a:t> dan </a:t>
            </a:r>
            <a:r>
              <a:rPr lang="en-US" sz="2400" dirty="0" err="1">
                <a:solidFill>
                  <a:schemeClr val="tx2"/>
                </a:solidFill>
              </a:rPr>
              <a:t>tetap</a:t>
            </a:r>
            <a:r>
              <a:rPr lang="en-US" sz="2400" dirty="0">
                <a:solidFill>
                  <a:schemeClr val="tx2"/>
                </a:solidFill>
              </a:rPr>
              <a:t> </a:t>
            </a:r>
            <a:r>
              <a:rPr lang="en-US" sz="2400" dirty="0" err="1">
                <a:solidFill>
                  <a:schemeClr val="tx2"/>
                </a:solidFill>
              </a:rPr>
              <a:t>makan</a:t>
            </a:r>
            <a:r>
              <a:rPr lang="en-US" sz="2400" dirty="0">
                <a:solidFill>
                  <a:schemeClr val="tx2"/>
                </a:solidFill>
              </a:rPr>
              <a:t>.</a:t>
            </a:r>
            <a:br>
              <a:rPr lang="en-US" sz="2400" dirty="0">
                <a:solidFill>
                  <a:schemeClr val="tx2"/>
                </a:solidFill>
              </a:rPr>
            </a:br>
            <a:endParaRPr lang="en-US" sz="2400" dirty="0"/>
          </a:p>
        </p:txBody>
      </p:sp>
    </p:spTree>
    <p:extLst>
      <p:ext uri="{BB962C8B-B14F-4D97-AF65-F5344CB8AC3E}">
        <p14:creationId xmlns:p14="http://schemas.microsoft.com/office/powerpoint/2010/main" val="1060725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FB1E9-3A50-35CC-25A1-617F1F0B787C}"/>
              </a:ext>
            </a:extLst>
          </p:cNvPr>
          <p:cNvSpPr>
            <a:spLocks noGrp="1"/>
          </p:cNvSpPr>
          <p:nvPr>
            <p:ph type="title"/>
          </p:nvPr>
        </p:nvSpPr>
        <p:spPr>
          <a:xfrm>
            <a:off x="1059628" y="3810000"/>
            <a:ext cx="7024744" cy="1143000"/>
          </a:xfrm>
        </p:spPr>
        <p:txBody>
          <a:bodyPr>
            <a:noAutofit/>
          </a:bodyPr>
          <a:lstStyle/>
          <a:p>
            <a:r>
              <a:rPr lang="en-US" sz="2400" dirty="0">
                <a:solidFill>
                  <a:schemeClr val="tx2"/>
                </a:solidFill>
              </a:rPr>
              <a:t>Pada </a:t>
            </a:r>
            <a:r>
              <a:rPr lang="en-US" sz="2400" dirty="0" err="1">
                <a:solidFill>
                  <a:schemeClr val="tx2"/>
                </a:solidFill>
              </a:rPr>
              <a:t>tahun</a:t>
            </a:r>
            <a:r>
              <a:rPr lang="en-US" sz="2400" dirty="0">
                <a:solidFill>
                  <a:schemeClr val="tx2"/>
                </a:solidFill>
              </a:rPr>
              <a:t>  1948, Wolpe </a:t>
            </a:r>
            <a:r>
              <a:rPr lang="en-US" sz="2400" dirty="0" err="1">
                <a:solidFill>
                  <a:schemeClr val="tx2"/>
                </a:solidFill>
              </a:rPr>
              <a:t>menyelesaikan</a:t>
            </a:r>
            <a:r>
              <a:rPr lang="en-US" sz="2400" dirty="0">
                <a:solidFill>
                  <a:schemeClr val="tx2"/>
                </a:solidFill>
              </a:rPr>
              <a:t> </a:t>
            </a:r>
            <a:r>
              <a:rPr lang="en-US" sz="2400" dirty="0" err="1">
                <a:solidFill>
                  <a:schemeClr val="tx2"/>
                </a:solidFill>
              </a:rPr>
              <a:t>eksperimen</a:t>
            </a:r>
            <a:r>
              <a:rPr lang="en-US" sz="2400" dirty="0">
                <a:solidFill>
                  <a:schemeClr val="tx2"/>
                </a:solidFill>
              </a:rPr>
              <a:t> yang </a:t>
            </a:r>
            <a:r>
              <a:rPr lang="en-US" sz="2400" dirty="0" err="1">
                <a:solidFill>
                  <a:schemeClr val="tx2"/>
                </a:solidFill>
              </a:rPr>
              <a:t>menyimpulkan</a:t>
            </a:r>
            <a:r>
              <a:rPr lang="en-US" sz="2400" dirty="0">
                <a:solidFill>
                  <a:schemeClr val="tx2"/>
                </a:solidFill>
              </a:rPr>
              <a:t> </a:t>
            </a:r>
            <a:r>
              <a:rPr lang="en-US" sz="2400" dirty="0" err="1">
                <a:solidFill>
                  <a:schemeClr val="tx2"/>
                </a:solidFill>
              </a:rPr>
              <a:t>bahwa</a:t>
            </a:r>
            <a:r>
              <a:rPr lang="en-US" sz="2400" dirty="0">
                <a:solidFill>
                  <a:schemeClr val="tx2"/>
                </a:solidFill>
              </a:rPr>
              <a:t> neurosis </a:t>
            </a:r>
            <a:r>
              <a:rPr lang="en-US" sz="2400" dirty="0" err="1">
                <a:solidFill>
                  <a:schemeClr val="tx2"/>
                </a:solidFill>
              </a:rPr>
              <a:t>dapat</a:t>
            </a:r>
            <a:r>
              <a:rPr lang="en-US" sz="2400" dirty="0">
                <a:solidFill>
                  <a:schemeClr val="tx2"/>
                </a:solidFill>
              </a:rPr>
              <a:t> </a:t>
            </a:r>
            <a:r>
              <a:rPr lang="en-US" sz="2400" dirty="0" err="1">
                <a:solidFill>
                  <a:schemeClr val="tx2"/>
                </a:solidFill>
              </a:rPr>
              <a:t>diatasi</a:t>
            </a:r>
            <a:r>
              <a:rPr lang="en-US" sz="2400" dirty="0">
                <a:solidFill>
                  <a:schemeClr val="tx2"/>
                </a:solidFill>
              </a:rPr>
              <a:t> </a:t>
            </a:r>
            <a:r>
              <a:rPr lang="en-US" sz="2400" dirty="0" err="1">
                <a:solidFill>
                  <a:schemeClr val="tx2"/>
                </a:solidFill>
              </a:rPr>
              <a:t>dengan</a:t>
            </a:r>
            <a:r>
              <a:rPr lang="en-US" sz="2400" dirty="0">
                <a:solidFill>
                  <a:schemeClr val="tx2"/>
                </a:solidFill>
              </a:rPr>
              <a:t> “</a:t>
            </a:r>
            <a:r>
              <a:rPr lang="en-US" sz="2400" dirty="0" err="1">
                <a:solidFill>
                  <a:schemeClr val="tx2"/>
                </a:solidFill>
              </a:rPr>
              <a:t>persaingan</a:t>
            </a:r>
            <a:r>
              <a:rPr lang="en-US" sz="2400" dirty="0">
                <a:solidFill>
                  <a:schemeClr val="tx2"/>
                </a:solidFill>
              </a:rPr>
              <a:t> </a:t>
            </a:r>
            <a:r>
              <a:rPr lang="en-US" sz="2400" dirty="0" err="1">
                <a:solidFill>
                  <a:schemeClr val="tx2"/>
                </a:solidFill>
              </a:rPr>
              <a:t>antar</a:t>
            </a:r>
            <a:r>
              <a:rPr lang="en-US" sz="2400" dirty="0">
                <a:solidFill>
                  <a:schemeClr val="tx2"/>
                </a:solidFill>
              </a:rPr>
              <a:t> </a:t>
            </a:r>
            <a:r>
              <a:rPr lang="en-US" sz="2400" dirty="0" err="1">
                <a:solidFill>
                  <a:schemeClr val="tx2"/>
                </a:solidFill>
              </a:rPr>
              <a:t>respon</a:t>
            </a:r>
            <a:r>
              <a:rPr lang="en-US" sz="2400" dirty="0">
                <a:solidFill>
                  <a:schemeClr val="tx2"/>
                </a:solidFill>
              </a:rPr>
              <a:t>”. </a:t>
            </a:r>
            <a:r>
              <a:rPr lang="en-US" sz="2400" dirty="0" err="1">
                <a:solidFill>
                  <a:schemeClr val="tx2"/>
                </a:solidFill>
              </a:rPr>
              <a:t>Eksperimen</a:t>
            </a:r>
            <a:r>
              <a:rPr lang="en-US" sz="2400" dirty="0">
                <a:solidFill>
                  <a:schemeClr val="tx2"/>
                </a:solidFill>
              </a:rPr>
              <a:t> </a:t>
            </a:r>
            <a:r>
              <a:rPr lang="en-US" sz="2400" dirty="0" err="1">
                <a:solidFill>
                  <a:schemeClr val="tx2"/>
                </a:solidFill>
              </a:rPr>
              <a:t>tersebut</a:t>
            </a:r>
            <a:r>
              <a:rPr lang="en-US" sz="2400" dirty="0">
                <a:solidFill>
                  <a:schemeClr val="tx2"/>
                </a:solidFill>
              </a:rPr>
              <a:t> </a:t>
            </a:r>
            <a:r>
              <a:rPr lang="en-US" sz="2400" dirty="0" err="1">
                <a:solidFill>
                  <a:schemeClr val="tx2"/>
                </a:solidFill>
              </a:rPr>
              <a:t>menyimpulkan</a:t>
            </a:r>
            <a:r>
              <a:rPr lang="en-US" sz="2400" dirty="0">
                <a:solidFill>
                  <a:schemeClr val="tx2"/>
                </a:solidFill>
              </a:rPr>
              <a:t> </a:t>
            </a:r>
            <a:r>
              <a:rPr lang="en-US" sz="2400" dirty="0" err="1">
                <a:solidFill>
                  <a:schemeClr val="tx2"/>
                </a:solidFill>
              </a:rPr>
              <a:t>suatu</a:t>
            </a:r>
            <a:r>
              <a:rPr lang="en-US" sz="2400" dirty="0">
                <a:solidFill>
                  <a:schemeClr val="tx2"/>
                </a:solidFill>
              </a:rPr>
              <a:t> </a:t>
            </a:r>
            <a:r>
              <a:rPr lang="en-US" sz="2400" dirty="0" err="1">
                <a:solidFill>
                  <a:schemeClr val="tx2"/>
                </a:solidFill>
              </a:rPr>
              <a:t>prinsip</a:t>
            </a:r>
            <a:r>
              <a:rPr lang="en-US" sz="2400" dirty="0">
                <a:solidFill>
                  <a:schemeClr val="tx2"/>
                </a:solidFill>
              </a:rPr>
              <a:t> </a:t>
            </a:r>
            <a:r>
              <a:rPr lang="en-US" sz="2400" dirty="0" err="1">
                <a:solidFill>
                  <a:schemeClr val="tx2"/>
                </a:solidFill>
              </a:rPr>
              <a:t>bahwa</a:t>
            </a:r>
            <a:r>
              <a:rPr lang="en-US" sz="2400" dirty="0">
                <a:solidFill>
                  <a:schemeClr val="tx2"/>
                </a:solidFill>
              </a:rPr>
              <a:t> </a:t>
            </a:r>
            <a:r>
              <a:rPr lang="en-US" sz="2400" dirty="0" err="1">
                <a:solidFill>
                  <a:schemeClr val="tx2"/>
                </a:solidFill>
              </a:rPr>
              <a:t>respon</a:t>
            </a:r>
            <a:r>
              <a:rPr lang="en-US" sz="2400" dirty="0">
                <a:solidFill>
                  <a:schemeClr val="tx2"/>
                </a:solidFill>
              </a:rPr>
              <a:t> </a:t>
            </a:r>
            <a:r>
              <a:rPr lang="en-US" sz="2400" dirty="0" err="1">
                <a:solidFill>
                  <a:schemeClr val="tx2"/>
                </a:solidFill>
              </a:rPr>
              <a:t>terbiasa</a:t>
            </a:r>
            <a:r>
              <a:rPr lang="en-US" sz="2400" dirty="0">
                <a:solidFill>
                  <a:schemeClr val="tx2"/>
                </a:solidFill>
              </a:rPr>
              <a:t> </a:t>
            </a:r>
            <a:r>
              <a:rPr lang="en-US" sz="2400" dirty="0" err="1">
                <a:solidFill>
                  <a:schemeClr val="tx2"/>
                </a:solidFill>
              </a:rPr>
              <a:t>akan</a:t>
            </a:r>
            <a:r>
              <a:rPr lang="en-US" sz="2400" dirty="0">
                <a:solidFill>
                  <a:schemeClr val="tx2"/>
                </a:solidFill>
              </a:rPr>
              <a:t> </a:t>
            </a:r>
            <a:r>
              <a:rPr lang="en-US" sz="2400" dirty="0" err="1">
                <a:solidFill>
                  <a:schemeClr val="tx2"/>
                </a:solidFill>
              </a:rPr>
              <a:t>bersaing</a:t>
            </a:r>
            <a:r>
              <a:rPr lang="en-US" sz="2400" dirty="0">
                <a:solidFill>
                  <a:schemeClr val="tx2"/>
                </a:solidFill>
              </a:rPr>
              <a:t> dan </a:t>
            </a:r>
            <a:r>
              <a:rPr lang="en-US" sz="2400" dirty="0" err="1">
                <a:solidFill>
                  <a:schemeClr val="tx2"/>
                </a:solidFill>
              </a:rPr>
              <a:t>saling</a:t>
            </a:r>
            <a:r>
              <a:rPr lang="en-US" sz="2400" dirty="0">
                <a:solidFill>
                  <a:schemeClr val="tx2"/>
                </a:solidFill>
              </a:rPr>
              <a:t> </a:t>
            </a:r>
            <a:r>
              <a:rPr lang="en-US" sz="2400" dirty="0" err="1">
                <a:solidFill>
                  <a:schemeClr val="tx2"/>
                </a:solidFill>
              </a:rPr>
              <a:t>menghambat</a:t>
            </a:r>
            <a:r>
              <a:rPr lang="en-US" sz="2400" dirty="0">
                <a:solidFill>
                  <a:schemeClr val="tx2"/>
                </a:solidFill>
              </a:rPr>
              <a:t> </a:t>
            </a:r>
            <a:r>
              <a:rPr lang="en-US" sz="2400" dirty="0" err="1">
                <a:solidFill>
                  <a:schemeClr val="tx2"/>
                </a:solidFill>
              </a:rPr>
              <a:t>dengan</a:t>
            </a:r>
            <a:r>
              <a:rPr lang="en-US" sz="2400" dirty="0">
                <a:solidFill>
                  <a:schemeClr val="tx2"/>
                </a:solidFill>
              </a:rPr>
              <a:t> </a:t>
            </a:r>
            <a:r>
              <a:rPr lang="en-US" sz="2400" dirty="0" err="1">
                <a:solidFill>
                  <a:schemeClr val="tx2"/>
                </a:solidFill>
              </a:rPr>
              <a:t>respon</a:t>
            </a:r>
            <a:r>
              <a:rPr lang="en-US" sz="2400" dirty="0">
                <a:solidFill>
                  <a:schemeClr val="tx2"/>
                </a:solidFill>
              </a:rPr>
              <a:t> </a:t>
            </a:r>
            <a:r>
              <a:rPr lang="en-US" sz="2400" dirty="0" err="1">
                <a:solidFill>
                  <a:schemeClr val="tx2"/>
                </a:solidFill>
              </a:rPr>
              <a:t>baru</a:t>
            </a:r>
            <a:r>
              <a:rPr lang="en-US" sz="2400" dirty="0">
                <a:solidFill>
                  <a:schemeClr val="tx2"/>
                </a:solidFill>
              </a:rPr>
              <a:t> (reciprocal inhibition) dan </a:t>
            </a:r>
            <a:r>
              <a:rPr lang="en-US" sz="2400" dirty="0" err="1">
                <a:solidFill>
                  <a:schemeClr val="tx2"/>
                </a:solidFill>
              </a:rPr>
              <a:t>inilah</a:t>
            </a:r>
            <a:r>
              <a:rPr lang="en-US" sz="2400" dirty="0">
                <a:solidFill>
                  <a:schemeClr val="tx2"/>
                </a:solidFill>
              </a:rPr>
              <a:t> yang </a:t>
            </a:r>
            <a:r>
              <a:rPr lang="en-US" sz="2400" dirty="0" err="1">
                <a:solidFill>
                  <a:schemeClr val="tx2"/>
                </a:solidFill>
              </a:rPr>
              <a:t>mempengaruhi</a:t>
            </a:r>
            <a:r>
              <a:rPr lang="en-US" sz="2400" dirty="0">
                <a:solidFill>
                  <a:schemeClr val="tx2"/>
                </a:solidFill>
              </a:rPr>
              <a:t> </a:t>
            </a:r>
            <a:r>
              <a:rPr lang="en-US" sz="2400" dirty="0" err="1">
                <a:solidFill>
                  <a:schemeClr val="tx2"/>
                </a:solidFill>
              </a:rPr>
              <a:t>keberhasilan</a:t>
            </a:r>
            <a:r>
              <a:rPr lang="en-US" sz="2400" dirty="0">
                <a:solidFill>
                  <a:schemeClr val="tx2"/>
                </a:solidFill>
              </a:rPr>
              <a:t> </a:t>
            </a:r>
            <a:r>
              <a:rPr lang="en-US" sz="2400" dirty="0" err="1">
                <a:solidFill>
                  <a:schemeClr val="tx2"/>
                </a:solidFill>
              </a:rPr>
              <a:t>psikoterapi</a:t>
            </a:r>
            <a:r>
              <a:rPr lang="en-US" sz="2400" dirty="0">
                <a:solidFill>
                  <a:schemeClr val="tx2"/>
                </a:solidFill>
              </a:rPr>
              <a:t>.</a:t>
            </a:r>
            <a:endParaRPr lang="en-US" sz="2400" dirty="0"/>
          </a:p>
        </p:txBody>
      </p:sp>
    </p:spTree>
    <p:extLst>
      <p:ext uri="{BB962C8B-B14F-4D97-AF65-F5344CB8AC3E}">
        <p14:creationId xmlns:p14="http://schemas.microsoft.com/office/powerpoint/2010/main" val="26384389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348</TotalTime>
  <Words>823</Words>
  <Application>Microsoft Office PowerPoint</Application>
  <PresentationFormat>On-screen Show (4:3)</PresentationFormat>
  <Paragraphs>62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Calibri</vt:lpstr>
      <vt:lpstr>Century Gothic</vt:lpstr>
      <vt:lpstr>Wingdings 2</vt:lpstr>
      <vt:lpstr>Austin</vt:lpstr>
      <vt:lpstr>SEJARAH, PENGERTIAN, KONSEP DASAR</vt:lpstr>
      <vt:lpstr>PENDAHULUAN</vt:lpstr>
      <vt:lpstr>DEFINISI TERAPI TINGKAH LAKU</vt:lpstr>
      <vt:lpstr>Definisi YATES</vt:lpstr>
      <vt:lpstr>Definisi Wolpe</vt:lpstr>
      <vt:lpstr>Tokoh-tokoh Behaviorisme &amp; Konsep-konsepnya</vt:lpstr>
      <vt:lpstr>KESIMPULAN</vt:lpstr>
      <vt:lpstr>DASAR TEORI TERAPI TINGKAH LAKU</vt:lpstr>
      <vt:lpstr>DASAR TEORI TERAPI TINGKAH LAKU</vt:lpstr>
      <vt:lpstr>DASAR TEORI TERAPI TINGKAH LAKU</vt:lpstr>
      <vt:lpstr>DASAR TEORI TERAPI TINGKAH LAKU</vt:lpstr>
      <vt:lpstr>SKEMA TERAPI TINGKAH LAKU</vt:lpstr>
      <vt:lpstr>Sejarah perkembangan terapi tingkah laku</vt:lpstr>
      <vt:lpstr>2. Pendekatan behavioristik: menerapkan metode eksperimental yaitu menggunakan pengalaman berdasarkan penelitian laboratorium terhadap pengubahan tingkah laku.   Terapi  tingkah laku berasal dari psikologi behaviorisme yang memandang bahwa hasil belajar atas dasar pembiasaan atau conditioning (Ivan Pavlov, 1849-1936). </vt:lpstr>
      <vt:lpstr>Eksperimen dilakukan pada seekor anjing yang akan belajar mengeluarkan air liur terhadap stimulus yang tidak berupa makanan, seperti bel. Dikenal sebagai pembiasaan klasik (classical conditioning).  Pada tahun1920, Watson &amp; Reyner melakukan eksperimen terhadap Albert kecil (11 bulan). Albert yang tidak takut tikus putih, pada saat ingin memegangnya, mendengar suara pukulan besi yang keras. Pada akhirnya Albert tidak hanya takut pada tikus putih, tetapi juga takut pada semua obyek yang berbulu (generalization).</vt:lpstr>
      <vt:lpstr> Pada tahun 1924, Mary Cover Jones melakukan eksperimen treatment terhadap fobia pada anak-anak. Ia menggunakan prinsip “persaingan antar respon” atau pembiasaan respon yang berlawanan sebagai berikut: Pada waktu anak sangat lapar, ia didudukkan di kursi yang tinggi dan diberi makanan. Secara perlahan obyek yang ditakuti didekatkan pada anak. Mulai muncul respon negative. Kemudian obyek dijauhkan setahap demi setahap agar anak mau makan. Pada saat anak makan, obyek yang ditakuti didekatkan lagi. Pada akhirnya anak dapat mentoleransi obyek tersebut dan tetap makan. </vt:lpstr>
      <vt:lpstr>Pada tahun  1948, Wolpe menyelesaikan eksperimen yang menyimpulkan bahwa neurosis dapat diatasi dengan “persaingan antar respon”. Eksperimen tersebut menyimpulkan suatu prinsip bahwa respon terbiasa akan bersaing dan saling menghambat dengan respon baru (reciprocal inhibition) dan inilah yang mempengaruhi keberhasilan psikoterapi.</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SEJARAH</dc:title>
  <dc:creator>dian</dc:creator>
  <cp:lastModifiedBy>Ismuhadjar Ismuhadjar</cp:lastModifiedBy>
  <cp:revision>44</cp:revision>
  <dcterms:created xsi:type="dcterms:W3CDTF">2011-09-29T04:21:54Z</dcterms:created>
  <dcterms:modified xsi:type="dcterms:W3CDTF">2025-09-30T22:51:17Z</dcterms:modified>
</cp:coreProperties>
</file>